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94" r:id="rId6"/>
    <p:sldId id="262" r:id="rId7"/>
    <p:sldId id="263" r:id="rId8"/>
    <p:sldId id="264" r:id="rId9"/>
    <p:sldId id="265" r:id="rId10"/>
    <p:sldId id="29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1" r:id="rId20"/>
    <p:sldId id="292" r:id="rId21"/>
    <p:sldId id="290" r:id="rId22"/>
    <p:sldId id="274" r:id="rId23"/>
    <p:sldId id="275" r:id="rId24"/>
    <p:sldId id="276" r:id="rId25"/>
    <p:sldId id="277" r:id="rId26"/>
    <p:sldId id="280" r:id="rId27"/>
    <p:sldId id="289" r:id="rId28"/>
    <p:sldId id="281" r:id="rId29"/>
    <p:sldId id="287" r:id="rId30"/>
    <p:sldId id="288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7C8220-158D-44C0-A08B-98B0479BA4ED}" type="datetimeFigureOut">
              <a:rPr lang="zh-CN" altLang="en-US"/>
              <a:pPr>
                <a:defRPr/>
              </a:pPr>
              <a:t>2018/3/13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5A8EE8-2167-4380-B85D-C8CEC41E3A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27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5F8619-C310-46C6-A43E-FBE674A382A7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6D4C2F-8A86-4C08-A921-F1F7070459A4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6D4C2F-8A86-4C08-A921-F1F7070459A4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6D4C2F-8A86-4C08-A921-F1F7070459A4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6AF9E5-BB51-4878-8D5C-032492EB8FE5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25D062-ACB6-4F64-9BF3-7B3635733675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A3D833B-09A0-4500-8C91-0CC1687FC19F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476A6F-D954-48E8-ADC4-E7AC07920D89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1A8E18-C7D0-4677-A684-3B7C51DD0BDE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697B4B5-A92D-417C-A0D9-627DB3E51775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A8025A-C9F4-4F85-8AE8-5DB422CD50BE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A8025A-C9F4-4F85-8AE8-5DB422CD50BE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61076E-D429-490D-B947-54FDDF29B92B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AF6C0B-D754-484F-BBFF-FB63D807E262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0F0CB5-F9B7-43F1-B26E-283967AFAA70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54E2D7-23A8-474F-871D-EBAF028E2BD0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5AD4CF-616A-4E7F-B651-EC5B0EC294E8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6AF9E5-BB51-4878-8D5C-032492EB8FE5}" type="slidenum">
              <a:rPr lang="zh-CN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3DDB44-BDCC-4226-BC6C-9415A2907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7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7F45A9-70DE-456A-A842-62E1F2C2AC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50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9863"/>
            <a:ext cx="2057400" cy="5956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9863"/>
            <a:ext cx="6019800" cy="5956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356857-DA2B-4CC0-960F-C177984ECC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43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94BD03-D0F2-4E6A-9DF9-885D1EFA9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251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1DB00E-1D59-46C0-8EF9-DE40480668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799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37BF0E-C63F-4963-95FE-4738DBCA88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28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34BF93-E1A6-468C-BFA6-ACAC34C169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350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51203-23D4-41BD-A323-6F640FE475A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44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6756BD-CF8E-4C5A-B94F-C68C1A647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67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7486A8-2C73-4BF2-A99F-1BC9A3A384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58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7AD229-8B7A-4B7F-84FF-205ECA9738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73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花纹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5865813"/>
            <a:ext cx="889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9975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9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3868C8D-7B52-453F-B46B-8603ADA9AA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&#25945;&#23398;&#32032;&#26448;/&#25945;&#23398;&#32032;&#26448;&#65288;&#25104;&#32489;&#34920;&#30340;&#32479;&#35745;&#19982;&#20998;&#26512;&#65289;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25945;&#23398;&#32032;&#26448;/&#25945;&#23398;&#32032;&#26448;&#65288;&#25104;&#32489;&#34920;&#30340;&#32479;&#35745;&#19982;&#20998;&#26512;&#65289;.xlsx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&#25945;&#23398;&#32032;&#26448;/&#25945;&#23398;&#32032;&#26448;&#65288;&#25104;&#32489;&#34920;&#30340;&#32479;&#35745;&#19982;&#20998;&#26512;&#65289;.xls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&#20316;&#19994;&#32032;&#26448;/&#20154;&#21592;&#24037;&#36164;&#34920;.xlsx" TargetMode="Externa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5" Type="http://schemas.openxmlformats.org/officeDocument/2006/relationships/slide" Target="slide12.xml"/><Relationship Id="rId10" Type="http://schemas.openxmlformats.org/officeDocument/2006/relationships/image" Target="../media/image8.png"/><Relationship Id="rId4" Type="http://schemas.openxmlformats.org/officeDocument/2006/relationships/slide" Target="slide1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&#25945;&#23398;&#32032;&#26448;/&#25945;&#23398;&#32032;&#26448;&#65288;&#25104;&#32489;&#34920;&#30340;&#32479;&#35745;&#19982;&#20998;&#26512;&#65289;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6512" y="2854800"/>
            <a:ext cx="9108504" cy="11508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项目</a:t>
            </a:r>
            <a:r>
              <a:rPr lang="zh-CN" altLang="en-US" sz="4400" b="1" dirty="0" smtClean="0">
                <a:latin typeface="黑体" pitchFamily="2" charset="-122"/>
                <a:ea typeface="黑体" pitchFamily="2" charset="-122"/>
              </a:rPr>
              <a:t>十</a:t>
            </a: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六</a:t>
            </a:r>
            <a:r>
              <a:rPr lang="en-US" altLang="zh-CN" sz="4400" b="1" dirty="0" smtClean="0"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4400" b="1" kern="120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rPr>
              <a:t>班级</a:t>
            </a:r>
            <a:r>
              <a:rPr lang="zh-CN" altLang="en-US" sz="4400" b="1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rPr>
              <a:t>成绩的统计与分析</a:t>
            </a:r>
            <a:br>
              <a:rPr lang="zh-CN" altLang="en-US" sz="4400" b="1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rPr>
            </a:br>
            <a:r>
              <a:rPr lang="zh-CN" altLang="en-US" sz="4400" b="1" kern="120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  <a:cs typeface="+mn-cs"/>
              </a:rPr>
              <a:t>          </a:t>
            </a: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4444081" y="3786698"/>
            <a:ext cx="4304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32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公式与函数的运用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3556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（一）公布参考情况</a:t>
            </a:r>
          </a:p>
          <a:p>
            <a:pPr>
              <a:buFontTx/>
              <a:buNone/>
            </a:pPr>
            <a:r>
              <a:rPr lang="zh-CN" altLang="en-US" sz="2400" b="1" dirty="0">
                <a:latin typeface="宋体" pitchFamily="2" charset="-122"/>
              </a:rPr>
              <a:t>１</a:t>
            </a:r>
            <a:r>
              <a:rPr lang="en-US" altLang="zh-CN" sz="2400" b="1" dirty="0">
                <a:latin typeface="宋体" pitchFamily="2" charset="-122"/>
              </a:rPr>
              <a:t>.</a:t>
            </a:r>
            <a:r>
              <a:rPr lang="zh-CN" altLang="en-US" sz="2400" b="1" dirty="0">
                <a:latin typeface="宋体" pitchFamily="2" charset="-122"/>
              </a:rPr>
              <a:t>应考人数</a:t>
            </a:r>
            <a:r>
              <a:rPr lang="zh-CN" altLang="en-US" sz="2400" b="1" dirty="0" smtClean="0">
                <a:latin typeface="宋体" pitchFamily="2" charset="-122"/>
              </a:rPr>
              <a:t>（</a:t>
            </a:r>
            <a:r>
              <a:rPr lang="en-US" altLang="zh-CN" sz="2400" b="1" dirty="0">
                <a:latin typeface="宋体" pitchFamily="2" charset="-122"/>
              </a:rPr>
              <a:t>COUNTA</a:t>
            </a:r>
            <a:r>
              <a:rPr lang="zh-CN" altLang="en-US" sz="2400" b="1" dirty="0" smtClean="0">
                <a:latin typeface="宋体" pitchFamily="2" charset="-122"/>
              </a:rPr>
              <a:t>函数或直接</a:t>
            </a:r>
            <a:r>
              <a:rPr lang="zh-CN" altLang="en-US" sz="2400" b="1" dirty="0">
                <a:latin typeface="宋体" pitchFamily="2" charset="-122"/>
              </a:rPr>
              <a:t>输入班级人数）</a:t>
            </a:r>
          </a:p>
          <a:p>
            <a:pPr>
              <a:buFontTx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宋体" pitchFamily="2" charset="-122"/>
              </a:rPr>
              <a:t>功能：计算区域中非空单元格的个数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75" y="3241675"/>
            <a:ext cx="39417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单击“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C52”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单元格，使其成为当前活动单元格，再单击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“公式”选项卡中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的“插入函数”图标；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在弹出的“插入函数”对话框中选择“</a:t>
            </a:r>
            <a:r>
              <a:rPr lang="en-US" altLang="zh-CN" b="1" dirty="0" err="1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counta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函数。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Value1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C2:C51”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（“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C2:C51”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是计算机应用基础课程的全部成绩的单元格），单击确定。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向右拖动填充柄，计算其它三门课程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的应考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人数。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6" y="3501008"/>
            <a:ext cx="3779317" cy="196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97512"/>
            <a:ext cx="2304256" cy="27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</p:spTree>
    <p:extLst>
      <p:ext uri="{BB962C8B-B14F-4D97-AF65-F5344CB8AC3E}">
        <p14:creationId xmlns:p14="http://schemas.microsoft.com/office/powerpoint/2010/main" val="29788346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3556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（一）公布参考情况</a:t>
            </a: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２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实考人数（</a:t>
            </a:r>
            <a:r>
              <a:rPr lang="en-US" altLang="zh-CN" sz="2400" b="1" dirty="0" smtClean="0">
                <a:latin typeface="宋体" pitchFamily="2" charset="-122"/>
              </a:rPr>
              <a:t>COUNT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功能：计算区域包含数字的单元格的个数。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75" y="3241675"/>
            <a:ext cx="39417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C53”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单元格，使其成为当前活动单元格，再单击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“公式”选项卡中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的“插入函数”图标；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count”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函数。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Value1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C2:C51”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（“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C2:C51”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是计算机应用基础课程的全部成绩的单元格），单击确定。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向右拖动填充柄，计算其它三门课程的实考人数。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78138"/>
            <a:ext cx="21875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3377910"/>
            <a:ext cx="3779317" cy="196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26334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4580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（一）公布参考情况</a:t>
            </a:r>
          </a:p>
          <a:p>
            <a:pPr>
              <a:buFontTx/>
              <a:buNone/>
            </a:pPr>
            <a:r>
              <a:rPr lang="zh-CN" altLang="zh-CN" sz="2400" b="1" dirty="0" smtClean="0"/>
              <a:t>３</a:t>
            </a:r>
            <a:r>
              <a:rPr lang="en-US" altLang="zh-CN" sz="2400" b="1" dirty="0" smtClean="0"/>
              <a:t>.</a:t>
            </a:r>
            <a:r>
              <a:rPr lang="zh-CN" altLang="zh-CN" sz="2400" b="1" dirty="0" smtClean="0"/>
              <a:t>缺考人数（</a:t>
            </a:r>
            <a:r>
              <a:rPr lang="en-US" altLang="zh-CN" sz="2400" b="1" dirty="0" smtClean="0"/>
              <a:t>COUNTIF</a:t>
            </a:r>
            <a:r>
              <a:rPr lang="zh-CN" altLang="zh-CN" sz="2400" b="1" dirty="0" smtClean="0"/>
              <a:t>函数）</a:t>
            </a:r>
            <a:endParaRPr lang="en-US" altLang="zh-CN" sz="2400" b="1" dirty="0" smtClean="0"/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功能：计算某个区域中满足条件的单元格数目。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75" y="3241675"/>
            <a:ext cx="4302125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defRPr/>
            </a:pP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(1)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C54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”单元格，再单击“公式”菜单中的“插入函数”图标；</a:t>
            </a:r>
            <a:endParaRPr lang="zh-CN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defRPr/>
            </a:pP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(2)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 选择“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count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”函数。</a:t>
            </a:r>
            <a:endParaRPr lang="zh-CN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defRPr/>
            </a:pP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(3)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Range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C2:C51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”（“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C2:C51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”是计算机应用基础课程的全部成绩的单元格）。</a:t>
            </a:r>
            <a:endParaRPr lang="zh-CN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defRPr/>
            </a:pP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(4)Criteria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$C$30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”，（其中“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C30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”单元格内容是“缺考”，</a:t>
            </a: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$C$30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是绝对地址，不会因填充柄的拖动而改变），单击确定。</a:t>
            </a:r>
            <a:endParaRPr lang="zh-CN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defRPr/>
            </a:pPr>
            <a:r>
              <a:rPr lang="en-US" altLang="zh-CN" b="1" dirty="0">
                <a:solidFill>
                  <a:srgbClr val="000000"/>
                </a:solidFill>
                <a:latin typeface="+mn-lt"/>
                <a:ea typeface="+mn-ea"/>
              </a:rPr>
              <a:t>(4)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向右拖动填充柄，计算其它三门课程的</a:t>
            </a:r>
            <a:r>
              <a:rPr lang="zh-CN" altLang="en-US" b="1" dirty="0">
                <a:solidFill>
                  <a:srgbClr val="000000"/>
                </a:solidFill>
                <a:latin typeface="+mn-lt"/>
                <a:ea typeface="+mn-ea"/>
              </a:rPr>
              <a:t>缺</a:t>
            </a:r>
            <a:r>
              <a:rPr lang="zh-CN" altLang="zh-CN" b="1" dirty="0">
                <a:solidFill>
                  <a:srgbClr val="000000"/>
                </a:solidFill>
                <a:latin typeface="+mn-lt"/>
                <a:ea typeface="+mn-ea"/>
              </a:rPr>
              <a:t>考人数。</a:t>
            </a:r>
            <a:endParaRPr lang="zh-CN" altLang="zh-CN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852738"/>
            <a:ext cx="19431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9693"/>
            <a:ext cx="3529013" cy="177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07" y="5921596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5604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（二）</a:t>
            </a:r>
            <a:r>
              <a:rPr lang="zh-CN" altLang="zh-CN" sz="2800" b="1" dirty="0" smtClean="0">
                <a:latin typeface="宋体" pitchFamily="2" charset="-122"/>
              </a:rPr>
              <a:t>公布考试成绩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１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总成绩（</a:t>
            </a:r>
            <a:r>
              <a:rPr lang="en-US" altLang="zh-CN" sz="2400" b="1" dirty="0" smtClean="0">
                <a:latin typeface="宋体" pitchFamily="2" charset="-122"/>
              </a:rPr>
              <a:t>SUM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功能：求和。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75" y="3241675"/>
            <a:ext cx="394176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G2”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单元格，使其成为当前活动单元格，再单击“公式”菜单中的“自动求和”图标；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在弹出的列表中选择“求和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Number1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C2:F2”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，（其中“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C2:F2”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是第一个学生的四门课程成绩的单元格），单击确定。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向下拖动填充柄，计算其它同学的总成绩。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56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857500"/>
            <a:ext cx="27225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2278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3" y="227687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6628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（二）</a:t>
            </a:r>
            <a:r>
              <a:rPr lang="zh-CN" altLang="zh-CN" sz="2800" b="1" dirty="0" smtClean="0">
                <a:latin typeface="宋体" pitchFamily="2" charset="-122"/>
              </a:rPr>
              <a:t>公布考试成绩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２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平均成绩（</a:t>
            </a:r>
            <a:r>
              <a:rPr lang="en-US" altLang="zh-CN" sz="2400" b="1" dirty="0" smtClean="0">
                <a:latin typeface="宋体" pitchFamily="2" charset="-122"/>
              </a:rPr>
              <a:t>AVERAGE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功能：求平均值。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575" y="3241675"/>
            <a:ext cx="423068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H2”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单元格，使其成为当前活动单元格，再单击“公式”菜单中的“自动求和”图标下方的箭头；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在弹出的列表中选择“平均值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 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Number1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C2:F2”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，（其中“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C2:F2”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是第一个学生的四门课程成绩的单元格），单击确定。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向下拖动填充柄，计算其它同学的平均成绩。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870200"/>
            <a:ext cx="3235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2278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3" y="234888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7652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（二）</a:t>
            </a:r>
            <a:r>
              <a:rPr lang="zh-CN" altLang="zh-CN" sz="2800" b="1" dirty="0" smtClean="0">
                <a:latin typeface="宋体" pitchFamily="2" charset="-122"/>
              </a:rPr>
              <a:t>公布考试成绩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３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等级（</a:t>
            </a:r>
            <a:r>
              <a:rPr lang="en-US" altLang="zh-CN" sz="2400" b="1" dirty="0" smtClean="0">
                <a:latin typeface="宋体" pitchFamily="2" charset="-122"/>
              </a:rPr>
              <a:t>IF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功能：判断是否满足某个条件，如果满足返回一个值，</a:t>
            </a:r>
            <a:endParaRPr lang="en-US" altLang="zh-CN" sz="2000" b="1" dirty="0" smtClean="0">
              <a:solidFill>
                <a:srgbClr val="0000FF"/>
              </a:solidFill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000" b="1" dirty="0" smtClean="0">
                <a:solidFill>
                  <a:srgbClr val="0000FF"/>
                </a:solidFill>
                <a:latin typeface="宋体" pitchFamily="2" charset="-122"/>
              </a:rPr>
              <a:t>      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如果不满足，返回另一个值。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575" y="3651250"/>
            <a:ext cx="3654425" cy="286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I2”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单元格，使其成为当前活动单元格，再单击“公式”菜单中的“插入函数”图标；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if”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函数。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设置参数如图所示，单击确定。</a:t>
            </a: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向下拖动填充柄，计算其它同学的等级。</a:t>
            </a:r>
          </a:p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54375"/>
            <a:ext cx="424021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132215" cy="187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101365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8676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（二）</a:t>
            </a:r>
            <a:r>
              <a:rPr lang="zh-CN" altLang="zh-CN" sz="2800" b="1" dirty="0" smtClean="0">
                <a:latin typeface="宋体" pitchFamily="2" charset="-122"/>
              </a:rPr>
              <a:t>公布考试成绩</a:t>
            </a:r>
            <a:endParaRPr lang="zh-CN" altLang="en-US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４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排名（</a:t>
            </a:r>
            <a:r>
              <a:rPr lang="en-US" altLang="zh-CN" sz="2400" b="1" dirty="0" smtClean="0">
                <a:latin typeface="宋体" pitchFamily="2" charset="-122"/>
              </a:rPr>
              <a:t>RANK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功能：返回某数字在一列数字中相对于其他函数的大小排名。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899386" y="3216956"/>
            <a:ext cx="36544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J2”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单元格，使其成为当前活动单元格，再单击“公式”菜单中的“插入函数”图标；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RANK”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函数。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(3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设置参数如图所示，注意这里的函数范围是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“G$2:G$51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”,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单击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确定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向下拖动填充柄，计算其它同学的排名。</a:t>
            </a:r>
          </a:p>
        </p:txBody>
      </p:sp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13100"/>
            <a:ext cx="25288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31" y="3489250"/>
            <a:ext cx="3962317" cy="22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55" y="5893184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9700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（三）</a:t>
            </a:r>
            <a:r>
              <a:rPr lang="zh-CN" altLang="zh-CN" sz="2800" b="1" dirty="0" smtClean="0">
                <a:latin typeface="宋体" pitchFamily="2" charset="-122"/>
              </a:rPr>
              <a:t>对本次考试进行评价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1.</a:t>
            </a:r>
            <a:r>
              <a:rPr lang="zh-CN" altLang="en-US" sz="2400" b="1" dirty="0" smtClean="0">
                <a:latin typeface="宋体" pitchFamily="2" charset="-122"/>
              </a:rPr>
              <a:t>优秀、良好、不及格人数（</a:t>
            </a:r>
            <a:r>
              <a:rPr lang="en-US" altLang="zh-CN" sz="2400" b="1" dirty="0" smtClean="0">
                <a:latin typeface="宋体" pitchFamily="2" charset="-122"/>
              </a:rPr>
              <a:t>COUNTIF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　</a:t>
            </a:r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>
            <a:off x="917575" y="2420888"/>
            <a:ext cx="7183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优秀人数：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C55”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单元格，使其成为当前活动单元格，再单击“公式”菜单中的“插入函数”图标；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COUNTIF”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函数。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设置参数如图所示，单击确定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(4)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向右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拖动填充柄，计算其三门课程的优秀人数。</a:t>
            </a:r>
          </a:p>
          <a:p>
            <a:pPr eaLnBrk="1" hangingPunct="1"/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0650"/>
            <a:ext cx="4533205" cy="227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8" name="Picture 20" descr="操作演示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9792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0724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宋体" pitchFamily="2" charset="-122"/>
              </a:rPr>
              <a:t>（三）</a:t>
            </a:r>
            <a:r>
              <a:rPr lang="zh-CN" altLang="zh-CN" sz="2800" b="1" smtClean="0">
                <a:latin typeface="宋体" pitchFamily="2" charset="-122"/>
              </a:rPr>
              <a:t>对本次考试进行评价</a:t>
            </a:r>
            <a:endParaRPr lang="en-US" altLang="zh-CN" sz="28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宋体" pitchFamily="2" charset="-122"/>
              </a:rPr>
              <a:t>1.</a:t>
            </a:r>
            <a:r>
              <a:rPr lang="zh-CN" altLang="en-US" sz="2400" b="1" smtClean="0">
                <a:latin typeface="宋体" pitchFamily="2" charset="-122"/>
              </a:rPr>
              <a:t>优秀、良好、不及格人数（</a:t>
            </a:r>
            <a:r>
              <a:rPr lang="en-US" altLang="zh-CN" sz="2400" b="1" smtClean="0">
                <a:latin typeface="宋体" pitchFamily="2" charset="-122"/>
              </a:rPr>
              <a:t>COUNTIF</a:t>
            </a:r>
            <a:r>
              <a:rPr lang="zh-CN" altLang="en-US" sz="2400" b="1" smtClean="0">
                <a:latin typeface="宋体" pitchFamily="2" charset="-122"/>
              </a:rPr>
              <a:t>函数）</a:t>
            </a:r>
            <a:endParaRPr lang="en-US" altLang="zh-CN" sz="24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宋体" pitchFamily="2" charset="-122"/>
              </a:rPr>
              <a:t>　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917575" y="2492896"/>
            <a:ext cx="754221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0" indent="0" eaLnBrk="1" hangingPunct="1"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良好人数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C56”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单元格，使其成为当前活动单元格，再单击“公式”菜单中的“插入函数”图标；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COUNTIF”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函数。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设置参数如图所示，单击确定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124823"/>
            <a:ext cx="4011726" cy="20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8" name="Picture 20" descr="操作演示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3241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0724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宋体" pitchFamily="2" charset="-122"/>
              </a:rPr>
              <a:t>（三）</a:t>
            </a:r>
            <a:r>
              <a:rPr lang="zh-CN" altLang="zh-CN" sz="2800" b="1" smtClean="0">
                <a:latin typeface="宋体" pitchFamily="2" charset="-122"/>
              </a:rPr>
              <a:t>对本次考试进行评价</a:t>
            </a:r>
            <a:endParaRPr lang="en-US" altLang="zh-CN" sz="28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宋体" pitchFamily="2" charset="-122"/>
              </a:rPr>
              <a:t>1.</a:t>
            </a:r>
            <a:r>
              <a:rPr lang="zh-CN" altLang="en-US" sz="2400" b="1" smtClean="0">
                <a:latin typeface="宋体" pitchFamily="2" charset="-122"/>
              </a:rPr>
              <a:t>优秀、良好、不及格人数（</a:t>
            </a:r>
            <a:r>
              <a:rPr lang="en-US" altLang="zh-CN" sz="2400" b="1" smtClean="0">
                <a:latin typeface="宋体" pitchFamily="2" charset="-122"/>
              </a:rPr>
              <a:t>COUNTIF</a:t>
            </a:r>
            <a:r>
              <a:rPr lang="zh-CN" altLang="en-US" sz="2400" b="1" smtClean="0">
                <a:latin typeface="宋体" pitchFamily="2" charset="-122"/>
              </a:rPr>
              <a:t>函数）</a:t>
            </a:r>
            <a:endParaRPr lang="en-US" altLang="zh-CN" sz="24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宋体" pitchFamily="2" charset="-122"/>
              </a:rPr>
              <a:t>　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917575" y="2492896"/>
            <a:ext cx="75422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0" indent="0" eaLnBrk="1" hangingPunct="1"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良好人数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(4)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C56”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再单击“编辑栏”，使光标在函数的最后，如下图所示。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28379" y="3429000"/>
            <a:ext cx="4035909" cy="3081425"/>
            <a:chOff x="3128379" y="3429000"/>
            <a:chExt cx="4035909" cy="3081425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379" y="3429000"/>
              <a:ext cx="2532781" cy="308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779912" y="3573016"/>
              <a:ext cx="1881248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箭头连接符 3"/>
            <p:cNvCxnSpPr>
              <a:stCxn id="7" idx="1"/>
              <a:endCxn id="2" idx="3"/>
            </p:cNvCxnSpPr>
            <p:nvPr/>
          </p:nvCxnSpPr>
          <p:spPr>
            <a:xfrm flipH="1" flipV="1">
              <a:off x="5661160" y="3645024"/>
              <a:ext cx="567024" cy="28562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28184" y="3761373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/>
                <a:t>编辑栏</a:t>
              </a:r>
              <a:endParaRPr lang="zh-CN" altLang="en-US" sz="1600" b="1" dirty="0"/>
            </a:p>
          </p:txBody>
        </p:sp>
      </p:grpSp>
      <p:sp>
        <p:nvSpPr>
          <p:cNvPr id="11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12" name="Picture 20" descr="操作演示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29" y="563174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7889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标题 7"/>
          <p:cNvSpPr>
            <a:spLocks noGrp="1"/>
          </p:cNvSpPr>
          <p:nvPr>
            <p:ph type="title"/>
          </p:nvPr>
        </p:nvSpPr>
        <p:spPr>
          <a:xfrm>
            <a:off x="0" y="27622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一、项目情景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647700" y="1214438"/>
            <a:ext cx="7885113" cy="47577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6389" name="内容占位符 11"/>
          <p:cNvSpPr>
            <a:spLocks noGrp="1"/>
          </p:cNvSpPr>
          <p:nvPr>
            <p:ph sz="quarter" idx="4294967295"/>
          </p:nvPr>
        </p:nvSpPr>
        <p:spPr>
          <a:xfrm>
            <a:off x="755650" y="1511300"/>
            <a:ext cx="7758113" cy="4603750"/>
          </a:xfrm>
        </p:spPr>
        <p:txBody>
          <a:bodyPr/>
          <a:lstStyle/>
          <a:p>
            <a:pPr marL="0" indent="630238">
              <a:buFontTx/>
              <a:buNone/>
            </a:pPr>
            <a:r>
              <a:rPr lang="zh-CN" altLang="zh-CN" sz="2400" b="1" dirty="0" smtClean="0">
                <a:solidFill>
                  <a:schemeClr val="tx2"/>
                </a:solidFill>
              </a:rPr>
              <a:t>期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中</a:t>
            </a:r>
            <a:r>
              <a:rPr lang="zh-CN" altLang="zh-CN" sz="2400" b="1" dirty="0" smtClean="0">
                <a:solidFill>
                  <a:schemeClr val="tx2"/>
                </a:solidFill>
              </a:rPr>
              <a:t>考试结束了，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为了让同学们通过本次考试了解自己在班级里的学习情况，班主任决定召开“期中考试总结班会”，班会的主要内容有三项：</a:t>
            </a:r>
          </a:p>
          <a:p>
            <a:pPr marL="0" indent="630238"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 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1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、公布参考情况</a:t>
            </a:r>
          </a:p>
          <a:p>
            <a:pPr marL="0" indent="630238"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 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2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、公布考试成绩</a:t>
            </a:r>
          </a:p>
          <a:p>
            <a:pPr marL="0" indent="630238"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  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3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、对本次考试进行评价</a:t>
            </a:r>
          </a:p>
          <a:p>
            <a:pPr marL="0" indent="630238"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针对这三项会议内容，我们需要将班级期中考试成绩表进行统计与分析，班主任将这项任务交给了班长。</a:t>
            </a:r>
          </a:p>
          <a:p>
            <a:pPr marL="0" indent="630238" algn="ctr">
              <a:buFontTx/>
              <a:buNone/>
            </a:pPr>
            <a:r>
              <a:rPr lang="zh-CN" altLang="en-US" b="1" dirty="0" smtClean="0">
                <a:solidFill>
                  <a:srgbClr val="990033"/>
                </a:solidFill>
              </a:rPr>
              <a:t>他该如何做呢？</a:t>
            </a:r>
            <a:endParaRPr lang="zh-CN" altLang="zh-CN" b="1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0724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宋体" pitchFamily="2" charset="-122"/>
              </a:rPr>
              <a:t>（三）</a:t>
            </a:r>
            <a:r>
              <a:rPr lang="zh-CN" altLang="zh-CN" sz="2800" b="1" smtClean="0">
                <a:latin typeface="宋体" pitchFamily="2" charset="-122"/>
              </a:rPr>
              <a:t>对本次考试进行评价</a:t>
            </a:r>
            <a:endParaRPr lang="en-US" altLang="zh-CN" sz="28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宋体" pitchFamily="2" charset="-122"/>
              </a:rPr>
              <a:t>1.</a:t>
            </a:r>
            <a:r>
              <a:rPr lang="zh-CN" altLang="en-US" sz="2400" b="1" smtClean="0">
                <a:latin typeface="宋体" pitchFamily="2" charset="-122"/>
              </a:rPr>
              <a:t>优秀、良好、不及格人数（</a:t>
            </a:r>
            <a:r>
              <a:rPr lang="en-US" altLang="zh-CN" sz="2400" b="1" smtClean="0">
                <a:latin typeface="宋体" pitchFamily="2" charset="-122"/>
              </a:rPr>
              <a:t>COUNTIF</a:t>
            </a:r>
            <a:r>
              <a:rPr lang="zh-CN" altLang="en-US" sz="2400" b="1" smtClean="0">
                <a:latin typeface="宋体" pitchFamily="2" charset="-122"/>
              </a:rPr>
              <a:t>函数）</a:t>
            </a:r>
            <a:endParaRPr lang="en-US" altLang="zh-CN" sz="24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宋体" pitchFamily="2" charset="-122"/>
              </a:rPr>
              <a:t>　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917575" y="2492896"/>
            <a:ext cx="75422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lvl="0" indent="0" eaLnBrk="1" hangingPunct="1"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良好人数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：</a:t>
            </a:r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(5)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输入减号，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再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单击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C55”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，如下图所示，并回车确定。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(6)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向右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拖动填充柄，计算其三门课程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的良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好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人数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。</a:t>
            </a: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35" y="3429000"/>
            <a:ext cx="2642592" cy="31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8" name="Picture 20" descr="操作演示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327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347240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9700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（三）</a:t>
            </a:r>
            <a:r>
              <a:rPr lang="zh-CN" altLang="zh-CN" sz="2800" b="1" dirty="0" smtClean="0">
                <a:latin typeface="宋体" pitchFamily="2" charset="-122"/>
              </a:rPr>
              <a:t>对本次考试进行评价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1.</a:t>
            </a:r>
            <a:r>
              <a:rPr lang="zh-CN" altLang="en-US" sz="2400" b="1" dirty="0" smtClean="0">
                <a:latin typeface="宋体" pitchFamily="2" charset="-122"/>
              </a:rPr>
              <a:t>优秀、良好、不及格人数（</a:t>
            </a:r>
            <a:r>
              <a:rPr lang="en-US" altLang="zh-CN" sz="2400" b="1" dirty="0" smtClean="0">
                <a:latin typeface="宋体" pitchFamily="2" charset="-122"/>
              </a:rPr>
              <a:t>COUNTIF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　</a:t>
            </a:r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>
            <a:off x="917575" y="2420888"/>
            <a:ext cx="7183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不及格人数：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C57”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单元格，使其成为当前活动单元格，再单击“公式”菜单中的“插入函数”图标；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COUNTIF”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函数。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设置参数如图所示，单击确定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 smtClean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endParaRPr lang="en-US" altLang="zh-CN" b="1" dirty="0">
              <a:solidFill>
                <a:srgbClr val="000000"/>
              </a:solidFill>
              <a:latin typeface="宋体" pitchFamily="2" charset="-122"/>
            </a:endParaRPr>
          </a:p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(4)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向右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拖动填充柄，计算其三门课程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的不及格人数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。</a:t>
            </a:r>
          </a:p>
          <a:p>
            <a:pPr eaLnBrk="1" hangingPunct="1"/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0650"/>
            <a:ext cx="4464496" cy="22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62" y="532612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39635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1748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（三）</a:t>
            </a:r>
            <a:r>
              <a:rPr lang="zh-CN" altLang="zh-CN" sz="2800" b="1" dirty="0" smtClean="0">
                <a:latin typeface="宋体" pitchFamily="2" charset="-122"/>
              </a:rPr>
              <a:t>对本次考试进行评价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2.</a:t>
            </a:r>
            <a:r>
              <a:rPr lang="zh-CN" altLang="en-US" sz="2400" b="1" dirty="0" smtClean="0">
                <a:latin typeface="宋体" pitchFamily="2" charset="-122"/>
              </a:rPr>
              <a:t>最高分（</a:t>
            </a:r>
            <a:r>
              <a:rPr lang="en-US" altLang="zh-CN" sz="2400" b="1" dirty="0" smtClean="0">
                <a:latin typeface="宋体" pitchFamily="2" charset="-122"/>
              </a:rPr>
              <a:t>MAX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功能：求最大值。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917575" y="3284538"/>
            <a:ext cx="37893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00"/>
                </a:solidFill>
              </a:rPr>
              <a:t>(1)</a:t>
            </a:r>
            <a:r>
              <a:rPr lang="zh-CN" altLang="zh-CN" b="1" dirty="0">
                <a:solidFill>
                  <a:srgbClr val="000000"/>
                </a:solidFill>
              </a:rPr>
              <a:t>单击“</a:t>
            </a:r>
            <a:r>
              <a:rPr lang="en-US" altLang="zh-CN" b="1" dirty="0">
                <a:solidFill>
                  <a:srgbClr val="000000"/>
                </a:solidFill>
              </a:rPr>
              <a:t>C58</a:t>
            </a:r>
            <a:r>
              <a:rPr lang="zh-CN" altLang="zh-CN" b="1" dirty="0">
                <a:solidFill>
                  <a:srgbClr val="000000"/>
                </a:solidFill>
              </a:rPr>
              <a:t>”单元格，使其成为当前活动单元格，再单击“公式”菜单中</a:t>
            </a:r>
            <a:r>
              <a:rPr lang="zh-CN" altLang="en-US" b="1" dirty="0">
                <a:solidFill>
                  <a:srgbClr val="000000"/>
                </a:solidFill>
              </a:rPr>
              <a:t>的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“自动求和”图标下方的箭头</a:t>
            </a:r>
            <a:r>
              <a:rPr lang="zh-CN" altLang="zh-CN" b="1" dirty="0">
                <a:solidFill>
                  <a:srgbClr val="000000"/>
                </a:solidFill>
              </a:rPr>
              <a:t>；</a:t>
            </a:r>
            <a:endParaRPr lang="zh-CN" altLang="zh-CN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在弹出的列表中选择</a:t>
            </a:r>
            <a:r>
              <a:rPr lang="zh-CN" altLang="zh-CN" b="1" dirty="0">
                <a:solidFill>
                  <a:srgbClr val="000000"/>
                </a:solidFill>
              </a:rPr>
              <a:t>“</a:t>
            </a:r>
            <a:r>
              <a:rPr lang="zh-CN" altLang="en-US" b="1" dirty="0">
                <a:solidFill>
                  <a:srgbClr val="000000"/>
                </a:solidFill>
              </a:rPr>
              <a:t>最大值</a:t>
            </a:r>
            <a:r>
              <a:rPr lang="zh-CN" altLang="zh-CN" b="1" dirty="0">
                <a:solidFill>
                  <a:srgbClr val="000000"/>
                </a:solidFill>
              </a:rPr>
              <a:t>”。</a:t>
            </a:r>
            <a:endParaRPr lang="zh-CN" altLang="zh-CN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</a:rPr>
              <a:t>(3)</a:t>
            </a:r>
            <a:r>
              <a:rPr lang="zh-CN" altLang="zh-CN" b="1" dirty="0">
                <a:solidFill>
                  <a:srgbClr val="000000"/>
                </a:solidFill>
              </a:rPr>
              <a:t>设置</a:t>
            </a:r>
            <a:r>
              <a:rPr lang="en-US" altLang="zh-CN" b="1" dirty="0">
                <a:solidFill>
                  <a:srgbClr val="000000"/>
                </a:solidFill>
              </a:rPr>
              <a:t>Number1</a:t>
            </a:r>
            <a:r>
              <a:rPr lang="zh-CN" altLang="zh-CN" b="1" dirty="0">
                <a:solidFill>
                  <a:srgbClr val="000000"/>
                </a:solidFill>
              </a:rPr>
              <a:t>的值为“</a:t>
            </a:r>
            <a:r>
              <a:rPr lang="en-US" altLang="zh-CN" b="1" dirty="0">
                <a:solidFill>
                  <a:srgbClr val="000000"/>
                </a:solidFill>
              </a:rPr>
              <a:t>C2:C51</a:t>
            </a:r>
            <a:r>
              <a:rPr lang="zh-CN" altLang="zh-CN" b="1" dirty="0">
                <a:solidFill>
                  <a:srgbClr val="000000"/>
                </a:solidFill>
              </a:rPr>
              <a:t>”，（其中“</a:t>
            </a:r>
            <a:r>
              <a:rPr lang="en-US" altLang="zh-CN" b="1" dirty="0">
                <a:solidFill>
                  <a:srgbClr val="000000"/>
                </a:solidFill>
              </a:rPr>
              <a:t>C2:C51</a:t>
            </a:r>
            <a:r>
              <a:rPr lang="zh-CN" altLang="zh-CN" b="1" dirty="0">
                <a:solidFill>
                  <a:srgbClr val="000000"/>
                </a:solidFill>
              </a:rPr>
              <a:t>”是计算机应用基础课程的全部成绩的单元格），单击确定。</a:t>
            </a:r>
            <a:endParaRPr lang="zh-CN" altLang="zh-CN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</a:rPr>
              <a:t>(4)</a:t>
            </a:r>
            <a:r>
              <a:rPr lang="zh-CN" altLang="zh-CN" b="1" dirty="0">
                <a:solidFill>
                  <a:srgbClr val="000000"/>
                </a:solidFill>
              </a:rPr>
              <a:t>向右拖动填充柄，计算其三门课程的最高分。</a:t>
            </a:r>
            <a:endParaRPr lang="zh-CN" altLang="en-US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59088"/>
            <a:ext cx="2528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317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67063"/>
            <a:ext cx="2278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3" y="2348880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2772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宋体" pitchFamily="2" charset="-122"/>
              </a:rPr>
              <a:t>（三）</a:t>
            </a:r>
            <a:r>
              <a:rPr lang="zh-CN" altLang="zh-CN" sz="2800" b="1" smtClean="0">
                <a:latin typeface="宋体" pitchFamily="2" charset="-122"/>
              </a:rPr>
              <a:t>对本次考试进行评价</a:t>
            </a:r>
            <a:endParaRPr lang="en-US" altLang="zh-CN" sz="28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宋体" pitchFamily="2" charset="-122"/>
              </a:rPr>
              <a:t>3.</a:t>
            </a:r>
            <a:r>
              <a:rPr lang="zh-CN" altLang="en-US" sz="2400" b="1" smtClean="0">
                <a:latin typeface="宋体" pitchFamily="2" charset="-122"/>
              </a:rPr>
              <a:t>最低分（</a:t>
            </a:r>
            <a:r>
              <a:rPr lang="en-US" altLang="zh-CN" sz="2400" b="1" smtClean="0">
                <a:latin typeface="宋体" pitchFamily="2" charset="-122"/>
              </a:rPr>
              <a:t>MIN</a:t>
            </a:r>
            <a:r>
              <a:rPr lang="zh-CN" altLang="en-US" sz="2400" b="1" smtClean="0">
                <a:latin typeface="宋体" pitchFamily="2" charset="-122"/>
              </a:rPr>
              <a:t>函数）</a:t>
            </a:r>
            <a:endParaRPr lang="en-US" altLang="zh-CN" sz="24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smtClean="0">
                <a:solidFill>
                  <a:srgbClr val="0000FF"/>
                </a:solidFill>
                <a:latin typeface="宋体" pitchFamily="2" charset="-122"/>
              </a:rPr>
              <a:t>功能：求最小值。</a:t>
            </a:r>
          </a:p>
          <a:p>
            <a:pPr>
              <a:buFontTx/>
              <a:buNone/>
            </a:pPr>
            <a:r>
              <a:rPr lang="zh-CN" altLang="en-US" sz="2000" b="1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smtClean="0">
              <a:latin typeface="宋体" pitchFamily="2" charset="-122"/>
            </a:endParaRPr>
          </a:p>
        </p:txBody>
      </p:sp>
      <p:sp>
        <p:nvSpPr>
          <p:cNvPr id="32778" name="TextBox 15"/>
          <p:cNvSpPr txBox="1">
            <a:spLocks noChangeArrowheads="1"/>
          </p:cNvSpPr>
          <p:nvPr/>
        </p:nvSpPr>
        <p:spPr bwMode="auto">
          <a:xfrm>
            <a:off x="917575" y="3213100"/>
            <a:ext cx="4662488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00"/>
                </a:solidFill>
              </a:rPr>
              <a:t>(1)</a:t>
            </a:r>
            <a:r>
              <a:rPr lang="zh-CN" altLang="zh-CN" b="1">
                <a:solidFill>
                  <a:srgbClr val="000000"/>
                </a:solidFill>
              </a:rPr>
              <a:t>单击“</a:t>
            </a:r>
            <a:r>
              <a:rPr lang="en-US" altLang="zh-CN" b="1">
                <a:solidFill>
                  <a:srgbClr val="000000"/>
                </a:solidFill>
              </a:rPr>
              <a:t>C59</a:t>
            </a:r>
            <a:r>
              <a:rPr lang="zh-CN" altLang="zh-CN" b="1">
                <a:solidFill>
                  <a:srgbClr val="000000"/>
                </a:solidFill>
              </a:rPr>
              <a:t>”单元格，使其成为当前活动单元格，再单击“公式”菜单中</a:t>
            </a:r>
            <a:r>
              <a:rPr lang="zh-CN" altLang="en-US" b="1">
                <a:solidFill>
                  <a:srgbClr val="000000"/>
                </a:solidFill>
              </a:rPr>
              <a:t>的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“自动求和”图标下方的箭头</a:t>
            </a:r>
            <a:r>
              <a:rPr lang="zh-CN" altLang="zh-CN" b="1">
                <a:solidFill>
                  <a:srgbClr val="000000"/>
                </a:solidFill>
              </a:rPr>
              <a:t>；</a:t>
            </a:r>
            <a:endParaRPr lang="zh-CN" altLang="zh-CN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>
                <a:solidFill>
                  <a:srgbClr val="000000"/>
                </a:solidFill>
              </a:rPr>
              <a:t>(2)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在弹出的列表中选择</a:t>
            </a:r>
            <a:r>
              <a:rPr lang="zh-CN" altLang="zh-CN" b="1">
                <a:solidFill>
                  <a:srgbClr val="000000"/>
                </a:solidFill>
              </a:rPr>
              <a:t>“</a:t>
            </a:r>
            <a:r>
              <a:rPr lang="zh-CN" altLang="en-US" b="1">
                <a:solidFill>
                  <a:srgbClr val="000000"/>
                </a:solidFill>
              </a:rPr>
              <a:t>最小值</a:t>
            </a:r>
            <a:r>
              <a:rPr lang="zh-CN" altLang="zh-CN" b="1">
                <a:solidFill>
                  <a:srgbClr val="000000"/>
                </a:solidFill>
              </a:rPr>
              <a:t>”</a:t>
            </a:r>
            <a:r>
              <a:rPr lang="zh-CN" altLang="en-US" b="1">
                <a:solidFill>
                  <a:srgbClr val="000000"/>
                </a:solidFill>
              </a:rPr>
              <a:t>。</a:t>
            </a:r>
            <a:endParaRPr lang="zh-CN" altLang="zh-CN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>
                <a:solidFill>
                  <a:srgbClr val="000000"/>
                </a:solidFill>
              </a:rPr>
              <a:t>(3)</a:t>
            </a:r>
            <a:r>
              <a:rPr lang="zh-CN" altLang="zh-CN" b="1">
                <a:solidFill>
                  <a:srgbClr val="000000"/>
                </a:solidFill>
              </a:rPr>
              <a:t>设置</a:t>
            </a:r>
            <a:r>
              <a:rPr lang="en-US" altLang="zh-CN" b="1">
                <a:solidFill>
                  <a:srgbClr val="000000"/>
                </a:solidFill>
              </a:rPr>
              <a:t>Number1</a:t>
            </a:r>
            <a:r>
              <a:rPr lang="zh-CN" altLang="zh-CN" b="1">
                <a:solidFill>
                  <a:srgbClr val="000000"/>
                </a:solidFill>
              </a:rPr>
              <a:t>的值为“</a:t>
            </a:r>
            <a:r>
              <a:rPr lang="en-US" altLang="zh-CN" b="1">
                <a:solidFill>
                  <a:srgbClr val="000000"/>
                </a:solidFill>
              </a:rPr>
              <a:t>C2:C51</a:t>
            </a:r>
            <a:r>
              <a:rPr lang="zh-CN" altLang="zh-CN" b="1">
                <a:solidFill>
                  <a:srgbClr val="000000"/>
                </a:solidFill>
              </a:rPr>
              <a:t>”（“</a:t>
            </a:r>
            <a:r>
              <a:rPr lang="en-US" altLang="zh-CN" b="1">
                <a:solidFill>
                  <a:srgbClr val="000000"/>
                </a:solidFill>
              </a:rPr>
              <a:t>C2:C51</a:t>
            </a:r>
            <a:r>
              <a:rPr lang="zh-CN" altLang="zh-CN" b="1">
                <a:solidFill>
                  <a:srgbClr val="000000"/>
                </a:solidFill>
              </a:rPr>
              <a:t>”是计算机应用基础课程的全部成绩的单元格），单击确定。</a:t>
            </a:r>
            <a:endParaRPr lang="zh-CN" altLang="zh-CN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b="1">
                <a:solidFill>
                  <a:srgbClr val="000000"/>
                </a:solidFill>
              </a:rPr>
              <a:t>(4)</a:t>
            </a:r>
            <a:r>
              <a:rPr lang="zh-CN" altLang="zh-CN" b="1">
                <a:solidFill>
                  <a:srgbClr val="000000"/>
                </a:solidFill>
              </a:rPr>
              <a:t>向右拖动填充柄，计算其三门课程的最低分。</a:t>
            </a:r>
            <a:endParaRPr lang="zh-CN" altLang="en-US" b="1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327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70200"/>
            <a:ext cx="237648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pic>
        <p:nvPicPr>
          <p:cNvPr id="3278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9900"/>
            <a:ext cx="2279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5921596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3796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137525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（三）</a:t>
            </a:r>
            <a:r>
              <a:rPr lang="zh-CN" altLang="zh-CN" sz="2800" b="1" dirty="0" smtClean="0">
                <a:latin typeface="宋体" pitchFamily="2" charset="-122"/>
              </a:rPr>
              <a:t>对本次考试进行评价</a:t>
            </a:r>
            <a:endParaRPr lang="en-US" altLang="zh-CN" sz="28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4.</a:t>
            </a:r>
            <a:r>
              <a:rPr lang="zh-CN" altLang="en-US" sz="2400" b="1" dirty="0" smtClean="0">
                <a:latin typeface="宋体" pitchFamily="2" charset="-122"/>
              </a:rPr>
              <a:t>及格率、优秀率（公式的使用）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2000" b="1" dirty="0" smtClean="0">
                <a:latin typeface="宋体" pitchFamily="2" charset="-122"/>
              </a:rPr>
              <a:t>公式的使用格式：以“＝”号开始，由运算符、单元格引用、常数等组成。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000" b="1" dirty="0" smtClean="0">
                <a:latin typeface="宋体" pitchFamily="2" charset="-122"/>
              </a:rPr>
              <a:t>常用运算符的优先级由高到低：</a:t>
            </a: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　　　：，（引用运算符 ）、</a:t>
            </a:r>
            <a:r>
              <a:rPr lang="en-US" altLang="zh-CN" sz="2000" b="1" dirty="0" smtClean="0">
                <a:latin typeface="宋体" pitchFamily="2" charset="-122"/>
              </a:rPr>
              <a:t>-</a:t>
            </a:r>
            <a:r>
              <a:rPr lang="zh-CN" altLang="en-US" sz="2000" b="1" dirty="0" smtClean="0">
                <a:latin typeface="宋体" pitchFamily="2" charset="-122"/>
              </a:rPr>
              <a:t>（负号）、％（百分比）、</a:t>
            </a: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　　　</a:t>
            </a:r>
            <a:r>
              <a:rPr lang="en-US" altLang="zh-CN" sz="2000" b="1" dirty="0" smtClean="0">
                <a:latin typeface="宋体" pitchFamily="2" charset="-122"/>
              </a:rPr>
              <a:t>^</a:t>
            </a:r>
            <a:r>
              <a:rPr lang="zh-CN" altLang="en-US" sz="2000" b="1" dirty="0" smtClean="0">
                <a:latin typeface="宋体" pitchFamily="2" charset="-122"/>
              </a:rPr>
              <a:t>（乘方）、 ＊</a:t>
            </a:r>
            <a:r>
              <a:rPr lang="en-US" altLang="zh-CN" sz="2000" b="1" dirty="0" smtClean="0">
                <a:latin typeface="宋体" pitchFamily="2" charset="-122"/>
              </a:rPr>
              <a:t>/</a:t>
            </a:r>
            <a:r>
              <a:rPr lang="zh-CN" altLang="en-US" sz="2000" b="1" dirty="0" smtClean="0">
                <a:latin typeface="宋体" pitchFamily="2" charset="-122"/>
              </a:rPr>
              <a:t>（乘除）、 ＋ －（加减）、</a:t>
            </a: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 　　＆ （文本连接符）、 </a:t>
            </a:r>
            <a:r>
              <a:rPr lang="en-US" altLang="zh-CN" sz="2000" b="1" dirty="0" smtClean="0">
                <a:latin typeface="宋体" pitchFamily="2" charset="-122"/>
              </a:rPr>
              <a:t>=〉〈</a:t>
            </a:r>
            <a:r>
              <a:rPr lang="zh-CN" altLang="en-US" sz="2000" b="1" dirty="0" smtClean="0">
                <a:latin typeface="宋体" pitchFamily="2" charset="-122"/>
              </a:rPr>
              <a:t>等（比较运算符）</a:t>
            </a: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latin typeface="宋体" pitchFamily="2" charset="-122"/>
              </a:rPr>
              <a:t>例如：</a:t>
            </a: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　　及格率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</a:rPr>
              <a:t>=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（实考人数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</a:rPr>
              <a:t>-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不及格人数）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</a:rPr>
              <a:t>/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实考人数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　　优秀率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</a:rPr>
              <a:t>=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优秀人数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itchFamily="2" charset="-122"/>
              </a:rPr>
              <a:t>/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itchFamily="2" charset="-122"/>
              </a:rPr>
              <a:t>实考人数</a:t>
            </a: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4820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6407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宋体" pitchFamily="2" charset="-122"/>
              </a:rPr>
              <a:t>（三）</a:t>
            </a:r>
            <a:r>
              <a:rPr lang="zh-CN" altLang="zh-CN" sz="2800" b="1" smtClean="0">
                <a:latin typeface="宋体" pitchFamily="2" charset="-122"/>
              </a:rPr>
              <a:t>对本次考试进行评价</a:t>
            </a:r>
            <a:endParaRPr lang="en-US" altLang="zh-CN" sz="2800" b="1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宋体" pitchFamily="2" charset="-122"/>
              </a:rPr>
              <a:t>4.</a:t>
            </a:r>
            <a:r>
              <a:rPr lang="zh-CN" altLang="en-US" sz="2400" b="1" smtClean="0">
                <a:latin typeface="宋体" pitchFamily="2" charset="-122"/>
              </a:rPr>
              <a:t>及格率、优秀率（公式的使用）</a:t>
            </a:r>
            <a:endParaRPr lang="en-US" altLang="zh-CN" sz="24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smtClean="0">
              <a:latin typeface="宋体" pitchFamily="2" charset="-122"/>
            </a:endParaRPr>
          </a:p>
        </p:txBody>
      </p:sp>
      <p:sp>
        <p:nvSpPr>
          <p:cNvPr id="34826" name="TextBox 15"/>
          <p:cNvSpPr txBox="1">
            <a:spLocks noChangeArrowheads="1"/>
          </p:cNvSpPr>
          <p:nvPr/>
        </p:nvSpPr>
        <p:spPr bwMode="auto">
          <a:xfrm>
            <a:off x="917575" y="2540000"/>
            <a:ext cx="76866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(1)</a:t>
            </a:r>
            <a:r>
              <a:rPr lang="zh-CN" altLang="zh-CN" sz="2000" b="1">
                <a:solidFill>
                  <a:srgbClr val="000000"/>
                </a:solidFill>
              </a:rPr>
              <a:t>单击“</a:t>
            </a:r>
            <a:r>
              <a:rPr lang="en-US" altLang="zh-CN" sz="2000" b="1">
                <a:solidFill>
                  <a:srgbClr val="000000"/>
                </a:solidFill>
              </a:rPr>
              <a:t>C60</a:t>
            </a:r>
            <a:r>
              <a:rPr lang="zh-CN" altLang="zh-CN" sz="2000" b="1">
                <a:solidFill>
                  <a:srgbClr val="000000"/>
                </a:solidFill>
              </a:rPr>
              <a:t>”单元格，使其成为当前活动单元格</a:t>
            </a:r>
            <a:r>
              <a:rPr lang="en-US" altLang="zh-CN" sz="2000" b="1">
                <a:solidFill>
                  <a:srgbClr val="000000"/>
                </a:solidFill>
              </a:rPr>
              <a:t>;</a:t>
            </a:r>
            <a:endParaRPr lang="zh-CN" altLang="zh-CN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(2)</a:t>
            </a:r>
            <a:r>
              <a:rPr lang="zh-CN" altLang="zh-CN" sz="2000" b="1">
                <a:solidFill>
                  <a:srgbClr val="000000"/>
                </a:solidFill>
              </a:rPr>
              <a:t>输入“＝”号为公式的起始符号；再按公式输入“（”，然后单击“</a:t>
            </a:r>
            <a:r>
              <a:rPr lang="en-US" altLang="zh-CN" sz="2000" b="1">
                <a:solidFill>
                  <a:srgbClr val="000000"/>
                </a:solidFill>
              </a:rPr>
              <a:t>C53</a:t>
            </a:r>
            <a:r>
              <a:rPr lang="zh-CN" altLang="zh-CN" sz="2000" b="1">
                <a:solidFill>
                  <a:srgbClr val="000000"/>
                </a:solidFill>
              </a:rPr>
              <a:t>”单元格做为公式的第一个数</a:t>
            </a:r>
            <a:r>
              <a:rPr lang="en-US" altLang="zh-CN" sz="2000" b="1">
                <a:solidFill>
                  <a:srgbClr val="000000"/>
                </a:solidFill>
              </a:rPr>
              <a:t>;</a:t>
            </a:r>
            <a:endParaRPr lang="zh-CN" altLang="zh-CN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(3)</a:t>
            </a:r>
            <a:r>
              <a:rPr lang="zh-CN" altLang="zh-CN" sz="2000" b="1">
                <a:solidFill>
                  <a:srgbClr val="000000"/>
                </a:solidFill>
              </a:rPr>
              <a:t>输入“</a:t>
            </a:r>
            <a:r>
              <a:rPr lang="en-US" altLang="zh-CN" sz="2000" b="1">
                <a:solidFill>
                  <a:srgbClr val="000000"/>
                </a:solidFill>
              </a:rPr>
              <a:t>-</a:t>
            </a:r>
            <a:r>
              <a:rPr lang="zh-CN" altLang="zh-CN" sz="2000" b="1">
                <a:solidFill>
                  <a:srgbClr val="000000"/>
                </a:solidFill>
              </a:rPr>
              <a:t>”号，再单击“</a:t>
            </a:r>
            <a:r>
              <a:rPr lang="en-US" altLang="zh-CN" sz="2000" b="1">
                <a:solidFill>
                  <a:srgbClr val="000000"/>
                </a:solidFill>
              </a:rPr>
              <a:t>C57</a:t>
            </a:r>
            <a:r>
              <a:rPr lang="zh-CN" altLang="zh-CN" sz="2000" b="1">
                <a:solidFill>
                  <a:srgbClr val="000000"/>
                </a:solidFill>
              </a:rPr>
              <a:t>”单元格做为公式的第二个数，再输入“）”</a:t>
            </a:r>
            <a:r>
              <a:rPr lang="en-US" altLang="zh-CN" sz="2000" b="1">
                <a:solidFill>
                  <a:srgbClr val="000000"/>
                </a:solidFill>
              </a:rPr>
              <a:t>;</a:t>
            </a:r>
            <a:endParaRPr lang="zh-CN" altLang="zh-CN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(4)</a:t>
            </a:r>
            <a:r>
              <a:rPr lang="zh-CN" altLang="zh-CN" sz="2000" b="1">
                <a:solidFill>
                  <a:srgbClr val="000000"/>
                </a:solidFill>
              </a:rPr>
              <a:t>输入“</a:t>
            </a:r>
            <a:r>
              <a:rPr lang="en-US" altLang="zh-CN" sz="2000" b="1">
                <a:solidFill>
                  <a:srgbClr val="000000"/>
                </a:solidFill>
              </a:rPr>
              <a:t>/</a:t>
            </a:r>
            <a:r>
              <a:rPr lang="zh-CN" altLang="zh-CN" sz="2000" b="1">
                <a:solidFill>
                  <a:srgbClr val="000000"/>
                </a:solidFill>
              </a:rPr>
              <a:t>”，单击“</a:t>
            </a:r>
            <a:r>
              <a:rPr lang="en-US" altLang="zh-CN" sz="2000" b="1">
                <a:solidFill>
                  <a:srgbClr val="000000"/>
                </a:solidFill>
              </a:rPr>
              <a:t>C53</a:t>
            </a:r>
            <a:r>
              <a:rPr lang="zh-CN" altLang="zh-CN" sz="2000" b="1">
                <a:solidFill>
                  <a:srgbClr val="000000"/>
                </a:solidFill>
              </a:rPr>
              <a:t>”做为公式的最后一个数；</a:t>
            </a:r>
            <a:endParaRPr lang="zh-CN" altLang="zh-CN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(5)</a:t>
            </a:r>
            <a:r>
              <a:rPr lang="zh-CN" altLang="zh-CN" sz="2000" b="1">
                <a:solidFill>
                  <a:srgbClr val="000000"/>
                </a:solidFill>
              </a:rPr>
              <a:t>此时“</a:t>
            </a:r>
            <a:r>
              <a:rPr lang="en-US" altLang="zh-CN" sz="2000" b="1">
                <a:solidFill>
                  <a:srgbClr val="000000"/>
                </a:solidFill>
              </a:rPr>
              <a:t>C60</a:t>
            </a:r>
            <a:r>
              <a:rPr lang="zh-CN" altLang="zh-CN" sz="2000" b="1">
                <a:solidFill>
                  <a:srgbClr val="000000"/>
                </a:solidFill>
              </a:rPr>
              <a:t>”单元格的内容是“</a:t>
            </a:r>
            <a:r>
              <a:rPr lang="en-US" altLang="zh-CN" sz="2000" b="1">
                <a:solidFill>
                  <a:srgbClr val="000000"/>
                </a:solidFill>
              </a:rPr>
              <a:t>=(C53-C57)/C53</a:t>
            </a:r>
            <a:r>
              <a:rPr lang="zh-CN" altLang="zh-CN" sz="2000" b="1">
                <a:solidFill>
                  <a:srgbClr val="000000"/>
                </a:solidFill>
              </a:rPr>
              <a:t>”，回车确认。</a:t>
            </a:r>
            <a:endParaRPr lang="zh-CN" altLang="zh-CN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000" b="1">
                <a:solidFill>
                  <a:srgbClr val="000000"/>
                </a:solidFill>
              </a:rPr>
              <a:t>(6)</a:t>
            </a:r>
            <a:r>
              <a:rPr lang="zh-CN" altLang="zh-CN" sz="2000" b="1">
                <a:solidFill>
                  <a:srgbClr val="000000"/>
                </a:solidFill>
              </a:rPr>
              <a:t>向右拖动填充柄，计算其三门课程的及格率。</a:t>
            </a:r>
            <a:endParaRPr lang="zh-CN" altLang="zh-CN" sz="2000">
              <a:solidFill>
                <a:srgbClr val="000000"/>
              </a:solidFill>
            </a:endParaRP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1085850" y="5353050"/>
            <a:ext cx="75422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注：</a:t>
            </a:r>
            <a:r>
              <a:rPr lang="zh-CN" altLang="en-US" b="1">
                <a:latin typeface="宋体" pitchFamily="2" charset="-122"/>
              </a:rPr>
              <a:t>及格率和优秀率都是用公式计算出来的，其中优秀率比及格率更简单一些，这里我们只计算出及格率就好，优秀率课后同学们自己独立完成。</a:t>
            </a:r>
            <a:endParaRPr lang="zh-CN" altLang="en-US" b="1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7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8" name="Picture 20" descr="操作演示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88447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768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7892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8281987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（三）</a:t>
            </a:r>
            <a:r>
              <a:rPr lang="zh-CN" altLang="zh-CN" sz="2800" b="1" dirty="0" smtClean="0">
                <a:latin typeface="宋体" pitchFamily="2" charset="-122"/>
              </a:rPr>
              <a:t>对本次考试进行评价</a:t>
            </a:r>
          </a:p>
          <a:p>
            <a:pPr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5.</a:t>
            </a:r>
            <a:r>
              <a:rPr lang="zh-CN" altLang="en-US" sz="2400" b="1" dirty="0" smtClean="0">
                <a:latin typeface="宋体" pitchFamily="2" charset="-122"/>
              </a:rPr>
              <a:t>统计时间（</a:t>
            </a:r>
            <a:r>
              <a:rPr lang="en-US" altLang="zh-CN" sz="2400" b="1" dirty="0" smtClean="0">
                <a:latin typeface="宋体" pitchFamily="2" charset="-122"/>
              </a:rPr>
              <a:t>NOW</a:t>
            </a:r>
            <a:r>
              <a:rPr lang="zh-CN" altLang="en-US" sz="2400" b="1" dirty="0" smtClean="0">
                <a:latin typeface="宋体" pitchFamily="2" charset="-122"/>
              </a:rPr>
              <a:t>函数）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功能：返回当前日期和时间。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</a:rPr>
              <a:t>注：该函数不需要参数，返回日期时间格式的当前日期和时间，</a:t>
            </a:r>
            <a:endParaRPr lang="en-US" altLang="zh-CN" sz="2000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</a:rPr>
              <a:t>　　并随着时间的改变而改变。</a:t>
            </a:r>
          </a:p>
        </p:txBody>
      </p:sp>
      <p:sp>
        <p:nvSpPr>
          <p:cNvPr id="37898" name="TextBox 15"/>
          <p:cNvSpPr txBox="1">
            <a:spLocks noChangeArrowheads="1"/>
          </p:cNvSpPr>
          <p:nvPr/>
        </p:nvSpPr>
        <p:spPr bwMode="auto">
          <a:xfrm>
            <a:off x="917575" y="3357563"/>
            <a:ext cx="3654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(1)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单击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</a:rPr>
              <a:t>I61”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单元格，使其成为当前活动单元格，再单击“公式”菜单中的“插入函数”图标；</a:t>
            </a:r>
          </a:p>
          <a:p>
            <a:pPr eaLnBrk="1" hangingPunct="1"/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在弹出的“插入函数”对话框中选择“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NOW”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函数，单击确定。</a:t>
            </a:r>
          </a:p>
        </p:txBody>
      </p:sp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44800"/>
            <a:ext cx="7127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3618"/>
            <a:ext cx="2876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9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21596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8920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8921" name="内容占位符 11"/>
          <p:cNvSpPr>
            <a:spLocks noGrp="1"/>
          </p:cNvSpPr>
          <p:nvPr>
            <p:ph sz="quarter" idx="4294967295"/>
          </p:nvPr>
        </p:nvSpPr>
        <p:spPr>
          <a:xfrm>
            <a:off x="827088" y="1431925"/>
            <a:ext cx="7777162" cy="4660900"/>
          </a:xfrm>
        </p:spPr>
        <p:txBody>
          <a:bodyPr/>
          <a:lstStyle/>
          <a:p>
            <a:pPr marL="800100" indent="-4572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chemeClr val="tx2"/>
                </a:solidFill>
              </a:rPr>
              <a:t>评选</a:t>
            </a:r>
            <a:r>
              <a:rPr lang="zh-CN" altLang="en-US" sz="2800" b="1" dirty="0">
                <a:solidFill>
                  <a:schemeClr val="tx2"/>
                </a:solidFill>
              </a:rPr>
              <a:t>最佳寝室</a:t>
            </a:r>
            <a:endParaRPr lang="en-US" altLang="zh-CN" sz="2800" b="1" dirty="0" smtClean="0"/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1"/>
          <a:stretch/>
        </p:blipFill>
        <p:spPr bwMode="auto">
          <a:xfrm>
            <a:off x="1871700" y="5000967"/>
            <a:ext cx="5544616" cy="123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" b="76031"/>
          <a:stretch/>
        </p:blipFill>
        <p:spPr bwMode="auto">
          <a:xfrm>
            <a:off x="1871700" y="2486196"/>
            <a:ext cx="5544616" cy="182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195736" y="4419713"/>
            <a:ext cx="4800600" cy="4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内容占位符 11"/>
          <p:cNvSpPr txBox="1">
            <a:spLocks/>
          </p:cNvSpPr>
          <p:nvPr/>
        </p:nvSpPr>
        <p:spPr bwMode="auto">
          <a:xfrm>
            <a:off x="827584" y="1916832"/>
            <a:ext cx="796815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    </a:t>
            </a:r>
            <a:r>
              <a:rPr lang="zh-CN" altLang="en-US" sz="2400" b="1" dirty="0" smtClean="0">
                <a:latin typeface="宋体" pitchFamily="2" charset="-122"/>
              </a:rPr>
              <a:t>计算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每个寝室各科的总成绩，评选出成绩最佳寝室。</a:t>
            </a:r>
            <a:endParaRPr lang="zh-CN" altLang="en-US" sz="2000" b="1" dirty="0" smtClean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2810194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8920" name="标题 7"/>
          <p:cNvSpPr>
            <a:spLocks noGrp="1"/>
          </p:cNvSpPr>
          <p:nvPr>
            <p:ph type="title" idx="4294967295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四、项目拓展</a:t>
            </a:r>
          </a:p>
        </p:txBody>
      </p:sp>
      <p:sp>
        <p:nvSpPr>
          <p:cNvPr id="38921" name="内容占位符 11"/>
          <p:cNvSpPr>
            <a:spLocks noGrp="1"/>
          </p:cNvSpPr>
          <p:nvPr>
            <p:ph sz="quarter" idx="4294967295"/>
          </p:nvPr>
        </p:nvSpPr>
        <p:spPr>
          <a:xfrm>
            <a:off x="827088" y="1431925"/>
            <a:ext cx="7777162" cy="4660900"/>
          </a:xfrm>
        </p:spPr>
        <p:txBody>
          <a:bodyPr/>
          <a:lstStyle/>
          <a:p>
            <a:pPr marL="800100" indent="-457200" eaLnBrk="1" hangingPunct="1"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chemeClr val="tx2"/>
                </a:solidFill>
              </a:rPr>
              <a:t>评选</a:t>
            </a:r>
            <a:r>
              <a:rPr lang="zh-CN" altLang="en-US" sz="2800" b="1" dirty="0">
                <a:solidFill>
                  <a:schemeClr val="tx2"/>
                </a:solidFill>
              </a:rPr>
              <a:t>最佳寝室</a:t>
            </a:r>
            <a:endParaRPr lang="en-US" altLang="zh-CN" sz="2800" b="1" dirty="0" smtClean="0"/>
          </a:p>
        </p:txBody>
      </p:sp>
      <p:sp>
        <p:nvSpPr>
          <p:cNvPr id="10" name="内容占位符 11"/>
          <p:cNvSpPr txBox="1">
            <a:spLocks/>
          </p:cNvSpPr>
          <p:nvPr/>
        </p:nvSpPr>
        <p:spPr bwMode="auto">
          <a:xfrm>
            <a:off x="827584" y="1988840"/>
            <a:ext cx="7807325" cy="41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400" b="1" dirty="0" smtClean="0">
                <a:latin typeface="宋体" pitchFamily="2" charset="-122"/>
              </a:rPr>
              <a:t>    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每个寝室各科的总成绩</a:t>
            </a:r>
            <a:r>
              <a:rPr lang="zh-CN" altLang="en-US" sz="2400" b="1" dirty="0" smtClean="0">
                <a:latin typeface="宋体" pitchFamily="2" charset="-122"/>
              </a:rPr>
              <a:t>（</a:t>
            </a:r>
            <a:r>
              <a:rPr lang="en-US" altLang="zh-CN" sz="2400" b="1" dirty="0" err="1" smtClean="0">
                <a:latin typeface="宋体" pitchFamily="2" charset="-122"/>
              </a:rPr>
              <a:t>sumif</a:t>
            </a:r>
            <a:r>
              <a:rPr lang="zh-CN" altLang="en-US" sz="2400" b="1" dirty="0" smtClean="0">
                <a:latin typeface="宋体" pitchFamily="2" charset="-122"/>
              </a:rPr>
              <a:t>函数和不同工作表单元格引用）</a:t>
            </a:r>
            <a:endParaRPr lang="en-US" altLang="zh-CN" sz="2400" b="1" dirty="0" smtClean="0">
              <a:latin typeface="宋体" pitchFamily="2" charset="-122"/>
            </a:endParaRP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功能：对满足条件的单元格求和。</a:t>
            </a:r>
          </a:p>
          <a:p>
            <a:pPr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宋体" pitchFamily="2" charset="-122"/>
              </a:rPr>
              <a:t>格式：</a:t>
            </a: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en-US" altLang="zh-CN" sz="2000" b="1" dirty="0" smtClean="0">
              <a:latin typeface="宋体" pitchFamily="2" charset="-122"/>
            </a:endParaRPr>
          </a:p>
          <a:p>
            <a:pPr>
              <a:buFontTx/>
              <a:buNone/>
            </a:pPr>
            <a:endParaRPr lang="zh-CN" altLang="en-US" sz="2000" b="1" dirty="0" smtClean="0">
              <a:latin typeface="宋体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3100"/>
            <a:ext cx="3190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7A"/>
                  </a:outerShdw>
                </a:effectLst>
              </a14:hiddenEffects>
            </a:ext>
          </a:extLst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917575" y="3573016"/>
            <a:ext cx="75428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65125" indent="-365125"/>
            <a:r>
              <a:rPr lang="en-US" altLang="zh-CN" b="1" dirty="0"/>
              <a:t>(1)</a:t>
            </a:r>
            <a:r>
              <a:rPr lang="zh-CN" altLang="zh-CN" b="1" dirty="0"/>
              <a:t> </a:t>
            </a:r>
            <a:r>
              <a:rPr lang="zh-CN" altLang="zh-CN" b="1" dirty="0" smtClean="0"/>
              <a:t>单击</a:t>
            </a:r>
            <a:r>
              <a:rPr lang="en-US" altLang="zh-CN" b="1" dirty="0" smtClean="0"/>
              <a:t>“</a:t>
            </a:r>
            <a:r>
              <a:rPr lang="zh-CN" altLang="en-US" b="1" dirty="0" smtClean="0"/>
              <a:t>项目拓展</a:t>
            </a:r>
            <a:r>
              <a:rPr lang="en-US" altLang="zh-CN" b="1" dirty="0" smtClean="0"/>
              <a:t>”</a:t>
            </a:r>
            <a:r>
              <a:rPr lang="zh-CN" altLang="en-US" b="1" dirty="0" smtClean="0"/>
              <a:t>工作表中的</a:t>
            </a:r>
            <a:r>
              <a:rPr lang="zh-CN" altLang="zh-CN" b="1" dirty="0" smtClean="0"/>
              <a:t>“</a:t>
            </a:r>
            <a:r>
              <a:rPr lang="en-US" altLang="zh-CN" b="1" dirty="0" smtClean="0"/>
              <a:t>C52</a:t>
            </a:r>
            <a:r>
              <a:rPr lang="zh-CN" altLang="zh-CN" b="1" dirty="0" smtClean="0"/>
              <a:t>”</a:t>
            </a:r>
            <a:r>
              <a:rPr lang="zh-CN" altLang="zh-CN" b="1" dirty="0"/>
              <a:t>单元格，使其成为当前活动单元格，单击“公式”菜单中的“插入函数”图标；</a:t>
            </a:r>
          </a:p>
          <a:p>
            <a:pPr marL="365125" indent="-365125"/>
            <a:r>
              <a:rPr lang="en-US" altLang="zh-CN" b="1" dirty="0"/>
              <a:t>(2)</a:t>
            </a:r>
            <a:r>
              <a:rPr lang="zh-CN" altLang="zh-CN" b="1" dirty="0"/>
              <a:t> 在弹出的“插入函数”对话框中</a:t>
            </a:r>
            <a:r>
              <a:rPr lang="zh-CN" altLang="en-US" b="1" dirty="0"/>
              <a:t>，</a:t>
            </a:r>
            <a:r>
              <a:rPr lang="zh-CN" altLang="zh-CN" b="1" dirty="0"/>
              <a:t>选择列表中的“</a:t>
            </a:r>
            <a:r>
              <a:rPr lang="en-US" altLang="zh-CN" b="1" dirty="0" err="1"/>
              <a:t>sumif</a:t>
            </a:r>
            <a:r>
              <a:rPr lang="zh-CN" altLang="zh-CN" b="1" dirty="0"/>
              <a:t>”函数。</a:t>
            </a:r>
            <a:endParaRPr lang="en-US" altLang="zh-CN" b="1" dirty="0"/>
          </a:p>
          <a:p>
            <a:pPr marL="365125" indent="-365125"/>
            <a:r>
              <a:rPr lang="en-US" altLang="zh-CN" b="1" dirty="0"/>
              <a:t>(3)</a:t>
            </a:r>
            <a:r>
              <a:rPr lang="zh-CN" altLang="zh-CN" b="1" dirty="0"/>
              <a:t> 设置</a:t>
            </a:r>
            <a:r>
              <a:rPr lang="en-US" altLang="zh-CN" b="1" dirty="0"/>
              <a:t>Range</a:t>
            </a:r>
            <a:r>
              <a:rPr lang="zh-CN" altLang="zh-CN" b="1" dirty="0"/>
              <a:t>，即条件范围的值为“班级基本情况表</a:t>
            </a:r>
            <a:r>
              <a:rPr lang="en-US" altLang="zh-CN" b="1" dirty="0"/>
              <a:t>!$E$2:$</a:t>
            </a:r>
            <a:r>
              <a:rPr lang="en-US" altLang="zh-CN" b="1" dirty="0" smtClean="0"/>
              <a:t>E$51</a:t>
            </a:r>
            <a:r>
              <a:rPr lang="zh-CN" altLang="zh-CN" b="1" dirty="0" smtClean="0"/>
              <a:t>”</a:t>
            </a:r>
            <a:r>
              <a:rPr lang="zh-CN" altLang="en-US" b="1" dirty="0" smtClean="0"/>
              <a:t>，注意这里的地址进行了绝对引用，以确保后面的填充柄应用不出错</a:t>
            </a:r>
            <a:r>
              <a:rPr lang="en-US" altLang="zh-CN" b="1" dirty="0" smtClean="0"/>
              <a:t> </a:t>
            </a:r>
            <a:r>
              <a:rPr lang="zh-CN" altLang="zh-CN" b="1" dirty="0"/>
              <a:t>。</a:t>
            </a:r>
            <a:endParaRPr lang="en-US" altLang="zh-CN" b="1" dirty="0"/>
          </a:p>
          <a:p>
            <a:pPr marL="274638" indent="-274638"/>
            <a:r>
              <a:rPr lang="zh-CN" altLang="en-US" b="1" dirty="0"/>
              <a:t>　</a:t>
            </a:r>
            <a:r>
              <a:rPr lang="zh-CN" altLang="en-US" b="1" dirty="0" smtClean="0"/>
              <a:t>  </a:t>
            </a:r>
            <a:r>
              <a:rPr lang="zh-CN" altLang="zh-CN" b="1" dirty="0" smtClean="0"/>
              <a:t>设置</a:t>
            </a:r>
            <a:r>
              <a:rPr lang="en-US" altLang="zh-CN" b="1" dirty="0"/>
              <a:t>Criteria</a:t>
            </a:r>
            <a:r>
              <a:rPr lang="zh-CN" altLang="zh-CN" b="1" dirty="0"/>
              <a:t>，即条件的值为“</a:t>
            </a:r>
            <a:r>
              <a:rPr lang="en-US" altLang="zh-CN" b="1" dirty="0"/>
              <a:t>5-8</a:t>
            </a:r>
            <a:r>
              <a:rPr lang="zh-CN" altLang="zh-CN" b="1" dirty="0" smtClean="0"/>
              <a:t>”</a:t>
            </a:r>
            <a:r>
              <a:rPr lang="zh-CN" altLang="en-US" b="1" dirty="0" smtClean="0"/>
              <a:t>，注意这里输入条件时要输入双   </a:t>
            </a:r>
            <a:endParaRPr lang="en-US" altLang="zh-CN" b="1" dirty="0" smtClean="0"/>
          </a:p>
          <a:p>
            <a:pPr marL="274638" indent="-274638"/>
            <a:r>
              <a:rPr lang="en-US" altLang="zh-CN" b="1" dirty="0"/>
              <a:t> </a:t>
            </a:r>
            <a:r>
              <a:rPr lang="en-US" altLang="zh-CN" b="1" dirty="0" smtClean="0"/>
              <a:t>     </a:t>
            </a:r>
            <a:r>
              <a:rPr lang="zh-CN" altLang="en-US" b="1" dirty="0" smtClean="0"/>
              <a:t>引号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 marL="365125" indent="-365125"/>
            <a:r>
              <a:rPr lang="zh-CN" altLang="en-US" b="1" dirty="0" smtClean="0"/>
              <a:t>　  </a:t>
            </a:r>
            <a:r>
              <a:rPr lang="zh-CN" altLang="zh-CN" b="1" dirty="0" smtClean="0"/>
              <a:t>设置</a:t>
            </a:r>
            <a:r>
              <a:rPr lang="en-US" altLang="zh-CN" b="1" dirty="0" err="1" smtClean="0"/>
              <a:t>Sum_range</a:t>
            </a:r>
            <a:r>
              <a:rPr lang="zh-CN" altLang="zh-CN" b="1" dirty="0" smtClean="0"/>
              <a:t>，即求和范围的值为“</a:t>
            </a:r>
            <a:r>
              <a:rPr lang="en-US" altLang="zh-CN" b="1" dirty="0" smtClean="0"/>
              <a:t>C2:C51</a:t>
            </a:r>
            <a:r>
              <a:rPr lang="zh-CN" altLang="zh-CN" b="1" dirty="0" smtClean="0"/>
              <a:t>” 。</a:t>
            </a:r>
          </a:p>
          <a:p>
            <a:pPr marL="365125" indent="-365125"/>
            <a:r>
              <a:rPr lang="en-US" altLang="zh-CN" b="1" dirty="0" smtClean="0"/>
              <a:t>(</a:t>
            </a:r>
            <a:r>
              <a:rPr lang="en-US" altLang="zh-CN" b="1" dirty="0"/>
              <a:t>4)</a:t>
            </a:r>
            <a:r>
              <a:rPr lang="zh-CN" altLang="zh-CN" b="1" dirty="0"/>
              <a:t> 向右拖动填充柄，计算“</a:t>
            </a:r>
            <a:r>
              <a:rPr lang="en-US" altLang="zh-CN" b="1" dirty="0"/>
              <a:t>5-8</a:t>
            </a:r>
            <a:r>
              <a:rPr lang="zh-CN" altLang="zh-CN" b="1" dirty="0"/>
              <a:t>”寝室同学的其三门课程的总成绩。</a:t>
            </a:r>
            <a:endParaRPr lang="en-US" altLang="zh-CN" b="1" dirty="0"/>
          </a:p>
          <a:p>
            <a:pPr marL="365125" indent="-365125"/>
            <a:r>
              <a:rPr lang="en-US" altLang="zh-CN" b="1" dirty="0"/>
              <a:t>(5)</a:t>
            </a:r>
            <a:r>
              <a:rPr lang="zh-CN" altLang="en-US" b="1" dirty="0"/>
              <a:t>同理计算出其它寝室同学各科的总成绩。</a:t>
            </a:r>
            <a:endParaRPr lang="zh-CN" altLang="zh-CN" b="1" dirty="0"/>
          </a:p>
        </p:txBody>
      </p:sp>
      <p:pic>
        <p:nvPicPr>
          <p:cNvPr id="9" name="Picture 20" descr="操作演示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2550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4039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五、项目小结</a:t>
            </a:r>
          </a:p>
        </p:txBody>
      </p:sp>
      <p:sp>
        <p:nvSpPr>
          <p:cNvPr id="44040" name="内容占位符 11"/>
          <p:cNvSpPr>
            <a:spLocks noGrp="1"/>
          </p:cNvSpPr>
          <p:nvPr>
            <p:ph sz="quarter" idx="4294967295"/>
          </p:nvPr>
        </p:nvSpPr>
        <p:spPr>
          <a:xfrm>
            <a:off x="594369" y="1412776"/>
            <a:ext cx="7866063" cy="4681537"/>
          </a:xfrm>
        </p:spPr>
        <p:txBody>
          <a:bodyPr/>
          <a:lstStyle/>
          <a:p>
            <a:pPr indent="557213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/>
              <a:t> </a:t>
            </a:r>
            <a:endParaRPr lang="en-US" altLang="zh-CN" sz="2400" b="1" dirty="0"/>
          </a:p>
          <a:p>
            <a:pPr indent="55721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/>
              <a:t>通过期中考试主题班会的三项内容，我们对“成绩表的统计与分析”这个项目进行了逐步的实施，学习了在</a:t>
            </a:r>
            <a:r>
              <a:rPr lang="en-US" altLang="zh-CN" sz="2400" b="1" dirty="0" smtClean="0"/>
              <a:t>Excel</a:t>
            </a:r>
            <a:r>
              <a:rPr lang="zh-CN" altLang="en-US" sz="2400" b="1" dirty="0" smtClean="0"/>
              <a:t>中公式和函数的使用方法。</a:t>
            </a:r>
          </a:p>
          <a:p>
            <a:pPr indent="55721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/>
              <a:t>让学生将来面对成百上千人的工资、成年累月的公司账目、大型超市的商品流水记录等问题时，可以轻松解决。</a:t>
            </a:r>
          </a:p>
          <a:p>
            <a:pPr indent="55721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/>
              <a:t>为将来的生活和工作打下基础。</a:t>
            </a:r>
          </a:p>
          <a:p>
            <a:pPr indent="557213" eaLnBrk="1" hangingPunct="1">
              <a:spcBef>
                <a:spcPct val="0"/>
              </a:spcBef>
              <a:buFontTx/>
              <a:buNone/>
            </a:pPr>
            <a:endParaRPr lang="en-US" altLang="zh-CN" sz="2400" dirty="0" smtClean="0"/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标题 7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一、项目情景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647700" y="1214438"/>
            <a:ext cx="7885113" cy="47577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0" name="内容占位符 11"/>
          <p:cNvSpPr>
            <a:spLocks noGrp="1"/>
          </p:cNvSpPr>
          <p:nvPr>
            <p:ph sz="quarter" idx="4294967295"/>
          </p:nvPr>
        </p:nvSpPr>
        <p:spPr>
          <a:xfrm>
            <a:off x="755650" y="1511300"/>
            <a:ext cx="7758113" cy="4603750"/>
          </a:xfrm>
        </p:spPr>
        <p:txBody>
          <a:bodyPr/>
          <a:lstStyle/>
          <a:p>
            <a:pPr marL="0" indent="630238"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smtClean="0">
                <a:solidFill>
                  <a:schemeClr val="tx2"/>
                </a:solidFill>
              </a:rPr>
              <a:t>有的同学建议用传统的方法，我们先看动画短片。</a:t>
            </a:r>
          </a:p>
          <a:p>
            <a:pPr marL="0" indent="630238" algn="ctr" eaLnBrk="1" hangingPunct="1">
              <a:spcBef>
                <a:spcPct val="50000"/>
              </a:spcBef>
              <a:buFontTx/>
              <a:buNone/>
            </a:pPr>
            <a:endParaRPr lang="zh-CN" altLang="en-US" sz="2400" b="1" smtClean="0">
              <a:solidFill>
                <a:schemeClr val="tx2"/>
              </a:solidFill>
            </a:endParaRPr>
          </a:p>
          <a:p>
            <a:pPr marL="0" indent="630238" algn="ctr" eaLnBrk="1" hangingPunct="1">
              <a:spcBef>
                <a:spcPct val="50000"/>
              </a:spcBef>
              <a:buFontTx/>
              <a:buNone/>
            </a:pPr>
            <a:endParaRPr lang="zh-CN" altLang="en-US" sz="2400" b="1" smtClean="0">
              <a:solidFill>
                <a:schemeClr val="tx2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ShockwaveFlash1" r:id="rId2" imgW="7344800" imgH="3889831"/>
        </mc:Choice>
        <mc:Fallback>
          <p:control name="ShockwaveFlash1" r:id="rId2" imgW="7344800" imgH="388983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2060575"/>
                  <a:ext cx="7345363" cy="3889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260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5065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六、创新作业</a:t>
            </a:r>
          </a:p>
        </p:txBody>
      </p:sp>
      <p:sp>
        <p:nvSpPr>
          <p:cNvPr id="45066" name="内容占位符 11"/>
          <p:cNvSpPr>
            <a:spLocks/>
          </p:cNvSpPr>
          <p:nvPr/>
        </p:nvSpPr>
        <p:spPr bwMode="auto">
          <a:xfrm>
            <a:off x="908050" y="1412776"/>
            <a:ext cx="72644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53975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zh-CN" altLang="zh-CN" sz="2200" b="1" dirty="0">
                <a:solidFill>
                  <a:srgbClr val="000000"/>
                </a:solidFill>
                <a:latin typeface="宋体" pitchFamily="2" charset="-122"/>
              </a:rPr>
              <a:t>工资表的统计与计算。根据以下素材，计算表中各项数据。具体要求如下：（1）使用公式与函数进行统计计算。（2）计算结果正确。</a:t>
            </a:r>
          </a:p>
          <a:p>
            <a:pPr indent="53975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endParaRPr lang="zh-CN" altLang="zh-CN" sz="2200" b="1" dirty="0">
              <a:solidFill>
                <a:srgbClr val="000000"/>
              </a:solidFill>
              <a:latin typeface="宋体" pitchFamily="2" charset="-122"/>
            </a:endParaRPr>
          </a:p>
          <a:p>
            <a:pPr indent="53975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None/>
            </a:pPr>
            <a:endParaRPr lang="en-US" altLang="zh-CN" sz="2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graphicFrame>
        <p:nvGraphicFramePr>
          <p:cNvPr id="45067" name="Object 13"/>
          <p:cNvGraphicFramePr>
            <a:graphicFrameLocks noChangeAspect="1"/>
          </p:cNvGraphicFramePr>
          <p:nvPr/>
        </p:nvGraphicFramePr>
        <p:xfrm>
          <a:off x="1763713" y="2708275"/>
          <a:ext cx="6122987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Image" r:id="rId4" imgW="8711111" imgH="5130159" progId="Photoshop.Image.9">
                  <p:embed/>
                </p:oleObj>
              </mc:Choice>
              <mc:Fallback>
                <p:oleObj name="Image" r:id="rId4" imgW="8711111" imgH="5130159" progId="Photoshop.Image.9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08275"/>
                        <a:ext cx="6122987" cy="360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0" descr="操作演示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标题 7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一、项目情景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647700" y="1214438"/>
            <a:ext cx="7885113" cy="47577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7413" name="内容占位符 11"/>
          <p:cNvSpPr>
            <a:spLocks noGrp="1"/>
          </p:cNvSpPr>
          <p:nvPr>
            <p:ph sz="quarter" idx="4294967295"/>
          </p:nvPr>
        </p:nvSpPr>
        <p:spPr>
          <a:xfrm>
            <a:off x="900113" y="1511300"/>
            <a:ext cx="7272287" cy="4603750"/>
          </a:xfrm>
        </p:spPr>
        <p:txBody>
          <a:bodyPr/>
          <a:lstStyle/>
          <a:p>
            <a:pPr marL="0" indent="630238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我们发现传统的方法很复杂、繁琐，并且容易出错。    </a:t>
            </a:r>
            <a:endParaRPr lang="en-US" altLang="zh-CN" sz="2400" b="1" dirty="0" smtClean="0">
              <a:solidFill>
                <a:schemeClr val="tx2"/>
              </a:solidFill>
            </a:endParaRPr>
          </a:p>
          <a:p>
            <a:pPr marL="0" indent="630238"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</a:rPr>
              <a:t>而用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excel</a:t>
            </a:r>
            <a:r>
              <a:rPr lang="zh-CN" altLang="en-US" sz="2400" b="1" dirty="0" smtClean="0">
                <a:solidFill>
                  <a:schemeClr val="tx2"/>
                </a:solidFill>
              </a:rPr>
              <a:t>的公式与函数功能来完成，则使任务变的简单、易行，而且非常准确。</a:t>
            </a:r>
          </a:p>
          <a:p>
            <a:pPr marL="0" indent="630238" algn="ctr"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solidFill>
                  <a:srgbClr val="990033"/>
                </a:solidFill>
              </a:rPr>
              <a:t>让我们一起来分析并实施吧！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230313"/>
            <a:ext cx="8091488" cy="500062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8436" name="内容占位符 11"/>
          <p:cNvSpPr>
            <a:spLocks noGrp="1"/>
          </p:cNvSpPr>
          <p:nvPr>
            <p:ph sz="quarter" idx="4294967295"/>
          </p:nvPr>
        </p:nvSpPr>
        <p:spPr>
          <a:xfrm>
            <a:off x="1085850" y="1225550"/>
            <a:ext cx="7570788" cy="49355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CN" altLang="zh-CN" sz="280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sp>
        <p:nvSpPr>
          <p:cNvPr id="18437" name="矩形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42900" y="42386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38" name="矩形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" y="45148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39" name="矩形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2900" y="478155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40" name="矩形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2900" y="5067300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41" name="矩形 11"/>
          <p:cNvSpPr>
            <a:spLocks noChangeArrowheads="1"/>
          </p:cNvSpPr>
          <p:nvPr/>
        </p:nvSpPr>
        <p:spPr bwMode="auto">
          <a:xfrm>
            <a:off x="342900" y="53435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42" name="矩形 12"/>
          <p:cNvSpPr>
            <a:spLocks noChangeArrowheads="1"/>
          </p:cNvSpPr>
          <p:nvPr/>
        </p:nvSpPr>
        <p:spPr bwMode="auto">
          <a:xfrm>
            <a:off x="342900" y="5610225"/>
            <a:ext cx="742950" cy="2095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18443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smtClean="0">
                <a:latin typeface="隶书" pitchFamily="49" charset="-122"/>
                <a:ea typeface="隶书" pitchFamily="49" charset="-122"/>
              </a:rPr>
              <a:t>二、样文展示</a:t>
            </a:r>
          </a:p>
        </p:txBody>
      </p:sp>
      <p:graphicFrame>
        <p:nvGraphicFramePr>
          <p:cNvPr id="1844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397419"/>
              </p:ext>
            </p:extLst>
          </p:nvPr>
        </p:nvGraphicFramePr>
        <p:xfrm>
          <a:off x="2205038" y="3841080"/>
          <a:ext cx="5029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Image" r:id="rId8" imgW="11149206" imgH="4673016" progId="Photoshop.Image.9">
                  <p:embed/>
                </p:oleObj>
              </mc:Choice>
              <mc:Fallback>
                <p:oleObj name="Image" r:id="rId8" imgW="11149206" imgH="467301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841080"/>
                        <a:ext cx="5029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12988" y="3356992"/>
            <a:ext cx="4800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pitchFamily="34" charset="0"/>
                <a:ea typeface="楷体_GB2312" pitchFamily="49" charset="-122"/>
              </a:defRPr>
            </a:lvl9pPr>
          </a:lstStyle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  <a:p>
            <a:pPr algn="ctr" eaLnBrk="1" fontAlgn="auto" hangingPunct="1">
              <a:lnSpc>
                <a:spcPts val="1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72" y="1425922"/>
            <a:ext cx="5040323" cy="18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3914"/>
            <a:ext cx="5635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23086"/>
      </p:ext>
    </p:extLst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84213" y="1268413"/>
            <a:ext cx="8091487" cy="519906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465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、项目分析</a:t>
            </a:r>
          </a:p>
        </p:txBody>
      </p:sp>
      <p:sp>
        <p:nvSpPr>
          <p:cNvPr id="19466" name="内容占位符 11"/>
          <p:cNvSpPr>
            <a:spLocks/>
          </p:cNvSpPr>
          <p:nvPr/>
        </p:nvSpPr>
        <p:spPr bwMode="auto">
          <a:xfrm>
            <a:off x="827088" y="1676400"/>
            <a:ext cx="77057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23888" algn="just" eaLnBrk="0" hangingPunct="0">
              <a:spcBef>
                <a:spcPct val="2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同学们看到了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成绩统计与分析后的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效果，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它主要进行了以下三个任务：</a:t>
            </a:r>
          </a:p>
        </p:txBody>
      </p:sp>
      <p:sp>
        <p:nvSpPr>
          <p:cNvPr id="19467" name="矩形 2"/>
          <p:cNvSpPr>
            <a:spLocks noChangeArrowheads="1"/>
          </p:cNvSpPr>
          <p:nvPr/>
        </p:nvSpPr>
        <p:spPr bwMode="auto">
          <a:xfrm>
            <a:off x="1547813" y="2555875"/>
            <a:ext cx="1922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</a:rPr>
              <a:t>1</a:t>
            </a:r>
            <a:r>
              <a:rPr lang="zh-CN" altLang="en-US" b="1">
                <a:solidFill>
                  <a:srgbClr val="000000"/>
                </a:solidFill>
              </a:rPr>
              <a:t>、公布参考情况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392863" y="4537075"/>
            <a:ext cx="823912" cy="5302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9"/>
          <p:cNvSpPr txBox="1">
            <a:spLocks noChangeArrowheads="1"/>
          </p:cNvSpPr>
          <p:nvPr/>
        </p:nvSpPr>
        <p:spPr bwMode="auto">
          <a:xfrm>
            <a:off x="7235825" y="4149725"/>
            <a:ext cx="1296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</a:rPr>
              <a:t>用计数函数计算</a:t>
            </a:r>
          </a:p>
        </p:txBody>
      </p:sp>
      <p:sp>
        <p:nvSpPr>
          <p:cNvPr id="11" name="右大括号 10"/>
          <p:cNvSpPr/>
          <p:nvPr/>
        </p:nvSpPr>
        <p:spPr>
          <a:xfrm>
            <a:off x="6084888" y="4724400"/>
            <a:ext cx="307975" cy="55245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19471" name="Object 17"/>
          <p:cNvGraphicFramePr>
            <a:graphicFrameLocks noChangeAspect="1"/>
          </p:cNvGraphicFramePr>
          <p:nvPr/>
        </p:nvGraphicFramePr>
        <p:xfrm>
          <a:off x="1042988" y="3617913"/>
          <a:ext cx="5078412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Image" r:id="rId4" imgW="7707937" imgH="2552381" progId="Photoshop.Image.9">
                  <p:embed/>
                </p:oleObj>
              </mc:Choice>
              <mc:Fallback>
                <p:oleObj name="Image" r:id="rId4" imgW="7707937" imgH="2552381" progId="Photoshop.Image.9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17913"/>
                        <a:ext cx="5078412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7A997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84213" y="1268413"/>
            <a:ext cx="8091487" cy="519906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489" name="内容占位符 11"/>
          <p:cNvSpPr>
            <a:spLocks/>
          </p:cNvSpPr>
          <p:nvPr/>
        </p:nvSpPr>
        <p:spPr bwMode="auto">
          <a:xfrm>
            <a:off x="827088" y="1676400"/>
            <a:ext cx="77057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23888" algn="just" eaLnBrk="0" hangingPunct="0">
              <a:spcBef>
                <a:spcPct val="2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同学们看到了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成绩统计与分析后的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效果，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它主要进行了以下三个任务：</a:t>
            </a:r>
          </a:p>
        </p:txBody>
      </p:sp>
      <p:sp>
        <p:nvSpPr>
          <p:cNvPr id="20490" name="矩形 3"/>
          <p:cNvSpPr>
            <a:spLocks noChangeArrowheads="1"/>
          </p:cNvSpPr>
          <p:nvPr/>
        </p:nvSpPr>
        <p:spPr bwMode="auto">
          <a:xfrm>
            <a:off x="1538288" y="2555875"/>
            <a:ext cx="205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2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zh-CN" altLang="zh-CN" sz="200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公布考试成绩</a:t>
            </a:r>
            <a:endParaRPr lang="en-US" altLang="zh-CN" sz="200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8" name="直接箭头连接符 17"/>
          <p:cNvCxnSpPr>
            <a:stCxn id="22" idx="3"/>
          </p:cNvCxnSpPr>
          <p:nvPr/>
        </p:nvCxnSpPr>
        <p:spPr>
          <a:xfrm>
            <a:off x="4411663" y="4094163"/>
            <a:ext cx="1023937" cy="222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8"/>
          <p:cNvSpPr txBox="1">
            <a:spLocks noChangeArrowheads="1"/>
          </p:cNvSpPr>
          <p:nvPr/>
        </p:nvSpPr>
        <p:spPr bwMode="auto">
          <a:xfrm>
            <a:off x="5508625" y="3644900"/>
            <a:ext cx="277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</a:rPr>
              <a:t>用函数求总成绩、</a:t>
            </a:r>
          </a:p>
          <a:p>
            <a:pPr eaLnBrk="1" hangingPunct="1"/>
            <a:r>
              <a:rPr lang="zh-CN" altLang="en-US" b="1">
                <a:solidFill>
                  <a:srgbClr val="000000"/>
                </a:solidFill>
              </a:rPr>
              <a:t>平均成绩、</a:t>
            </a:r>
          </a:p>
          <a:p>
            <a:pPr eaLnBrk="1" hangingPunct="1"/>
            <a:r>
              <a:rPr lang="zh-CN" altLang="en-US" b="1">
                <a:solidFill>
                  <a:srgbClr val="000000"/>
                </a:solidFill>
              </a:rPr>
              <a:t>等级和排名</a:t>
            </a:r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2523808" y="2243205"/>
            <a:ext cx="254078" cy="1871079"/>
          </a:xfrm>
          <a:prstGeom prst="rightBrace">
            <a:avLst/>
          </a:prstGeom>
          <a:ln w="28575">
            <a:solidFill>
              <a:srgbClr val="C0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右大括号 21"/>
          <p:cNvSpPr/>
          <p:nvPr/>
        </p:nvSpPr>
        <p:spPr>
          <a:xfrm>
            <a:off x="4224914" y="3414286"/>
            <a:ext cx="159960" cy="1357801"/>
          </a:xfrm>
          <a:prstGeom prst="rightBrace">
            <a:avLst/>
          </a:prstGeom>
          <a:ln w="28575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0956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、项目分析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684213" y="1316831"/>
            <a:ext cx="8091487" cy="53292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225425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内容占位符 11"/>
          <p:cNvSpPr>
            <a:spLocks/>
          </p:cNvSpPr>
          <p:nvPr/>
        </p:nvSpPr>
        <p:spPr bwMode="auto">
          <a:xfrm>
            <a:off x="827088" y="1676400"/>
            <a:ext cx="77057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623888" algn="just" eaLnBrk="0" hangingPunct="0">
              <a:spcBef>
                <a:spcPct val="20000"/>
              </a:spcBef>
            </a:pP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同学们看到了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成绩统计与分析后的</a:t>
            </a:r>
            <a:r>
              <a:rPr lang="zh-CN" altLang="zh-CN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效果，</a:t>
            </a:r>
            <a:r>
              <a:rPr lang="zh-CN" altLang="en-US" sz="24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它主要进行了以下三个任务：</a:t>
            </a:r>
          </a:p>
        </p:txBody>
      </p:sp>
      <p:sp>
        <p:nvSpPr>
          <p:cNvPr id="21514" name="矩形 6"/>
          <p:cNvSpPr>
            <a:spLocks noChangeArrowheads="1"/>
          </p:cNvSpPr>
          <p:nvPr/>
        </p:nvSpPr>
        <p:spPr bwMode="auto">
          <a:xfrm>
            <a:off x="1547813" y="2555875"/>
            <a:ext cx="260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zh-CN" altLang="zh-CN" b="1">
                <a:solidFill>
                  <a:srgbClr val="000000"/>
                </a:solidFill>
                <a:latin typeface="宋体" pitchFamily="2" charset="-122"/>
              </a:rPr>
              <a:t>对本次考试进行评价</a:t>
            </a:r>
            <a:endParaRPr lang="en-US" altLang="zh-CN" b="1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515" name="TextBox 18"/>
          <p:cNvSpPr txBox="1">
            <a:spLocks noChangeArrowheads="1"/>
          </p:cNvSpPr>
          <p:nvPr/>
        </p:nvSpPr>
        <p:spPr bwMode="auto">
          <a:xfrm>
            <a:off x="3131840" y="5011738"/>
            <a:ext cx="4103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00"/>
                </a:solidFill>
              </a:rPr>
              <a:t>用函数求优秀、良好、不及格人数，最高分和最低</a:t>
            </a:r>
            <a:r>
              <a:rPr lang="zh-CN" altLang="en-US" b="1" dirty="0" smtClean="0">
                <a:solidFill>
                  <a:srgbClr val="000000"/>
                </a:solidFill>
              </a:rPr>
              <a:t>分；用</a:t>
            </a:r>
            <a:r>
              <a:rPr lang="zh-CN" altLang="en-US" b="1" dirty="0">
                <a:solidFill>
                  <a:srgbClr val="000000"/>
                </a:solidFill>
              </a:rPr>
              <a:t>公式求及格率和优秀率。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77" y="3063349"/>
            <a:ext cx="7422157" cy="150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右大括号 19"/>
          <p:cNvSpPr/>
          <p:nvPr/>
        </p:nvSpPr>
        <p:spPr>
          <a:xfrm>
            <a:off x="6156176" y="2994596"/>
            <a:ext cx="72231" cy="165854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21518" name="直接箭头连接符 17"/>
          <p:cNvCxnSpPr>
            <a:cxnSpLocks noChangeShapeType="1"/>
            <a:stCxn id="20" idx="1"/>
            <a:endCxn id="21515" idx="0"/>
          </p:cNvCxnSpPr>
          <p:nvPr/>
        </p:nvCxnSpPr>
        <p:spPr bwMode="auto">
          <a:xfrm flipH="1">
            <a:off x="5183746" y="3823866"/>
            <a:ext cx="1044661" cy="118787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二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、项目分析</a:t>
            </a: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e\8.16\logocom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42888"/>
            <a:ext cx="1979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 bwMode="auto">
          <a:xfrm>
            <a:off x="666750" y="1192213"/>
            <a:ext cx="8081963" cy="540543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9000"/>
                </a:schemeClr>
              </a:gs>
              <a:gs pos="100000">
                <a:srgbClr val="FFD1D2"/>
              </a:gs>
            </a:gsLst>
            <a:lin ang="75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2532" name="内容占位符 11"/>
          <p:cNvSpPr>
            <a:spLocks noGrp="1"/>
          </p:cNvSpPr>
          <p:nvPr>
            <p:ph sz="quarter" idx="4294967295"/>
          </p:nvPr>
        </p:nvSpPr>
        <p:spPr>
          <a:xfrm>
            <a:off x="611188" y="1484313"/>
            <a:ext cx="7993062" cy="46815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 smtClean="0">
                <a:latin typeface="宋体" pitchFamily="2" charset="-122"/>
              </a:rPr>
              <a:t>（一）公布参考情况</a:t>
            </a:r>
          </a:p>
          <a:p>
            <a:pPr>
              <a:buFontTx/>
              <a:buNone/>
            </a:pPr>
            <a:r>
              <a:rPr lang="zh-CN" altLang="en-US" sz="2400" b="1" dirty="0" smtClean="0">
                <a:latin typeface="宋体" pitchFamily="2" charset="-122"/>
              </a:rPr>
              <a:t>１</a:t>
            </a:r>
            <a:r>
              <a:rPr lang="en-US" altLang="zh-CN" sz="2400" b="1" dirty="0" smtClean="0">
                <a:latin typeface="宋体" pitchFamily="2" charset="-122"/>
              </a:rPr>
              <a:t>.</a:t>
            </a:r>
            <a:r>
              <a:rPr lang="zh-CN" altLang="en-US" sz="2400" b="1" dirty="0" smtClean="0">
                <a:latin typeface="宋体" pitchFamily="2" charset="-122"/>
              </a:rPr>
              <a:t>应考人数（</a:t>
            </a:r>
            <a:r>
              <a:rPr lang="en-US" altLang="zh-CN" sz="2400" b="1" dirty="0">
                <a:latin typeface="宋体" pitchFamily="2" charset="-122"/>
              </a:rPr>
              <a:t> COUNTA</a:t>
            </a:r>
            <a:r>
              <a:rPr lang="zh-CN" altLang="en-US" sz="2400" b="1" dirty="0">
                <a:latin typeface="宋体" pitchFamily="2" charset="-122"/>
              </a:rPr>
              <a:t>函数或直接输入班级人数）</a:t>
            </a:r>
            <a:endParaRPr lang="zh-CN" altLang="en-US" sz="2400" b="1" dirty="0" smtClean="0">
              <a:latin typeface="宋体" pitchFamily="2" charset="-122"/>
            </a:endParaRPr>
          </a:p>
        </p:txBody>
      </p:sp>
      <p:sp>
        <p:nvSpPr>
          <p:cNvPr id="22539" name="标题 7"/>
          <p:cNvSpPr>
            <a:spLocks noGrp="1"/>
          </p:cNvSpPr>
          <p:nvPr>
            <p:ph type="title"/>
          </p:nvPr>
        </p:nvSpPr>
        <p:spPr>
          <a:xfrm>
            <a:off x="-26988" y="342900"/>
            <a:ext cx="9170988" cy="785813"/>
          </a:xfrm>
        </p:spPr>
        <p:txBody>
          <a:bodyPr anchor="t"/>
          <a:lstStyle/>
          <a:p>
            <a:pPr eaLnBrk="1" hangingPunct="1"/>
            <a:r>
              <a:rPr lang="zh-CN" altLang="en-US" dirty="0">
                <a:latin typeface="隶书" pitchFamily="49" charset="-122"/>
                <a:ea typeface="隶书" pitchFamily="49" charset="-122"/>
              </a:rPr>
              <a:t>三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、项目实施</a:t>
            </a:r>
          </a:p>
        </p:txBody>
      </p:sp>
      <p:pic>
        <p:nvPicPr>
          <p:cNvPr id="22540" name="Picture 20" descr="操作演示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18" y="5697922"/>
            <a:ext cx="1685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50" y="3812847"/>
            <a:ext cx="75612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(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1)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单击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“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班级成绩表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”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工作表中的“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C52”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单元格，使其成为当前活动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（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整个项目都以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班级成绩表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工作表为素材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</a:rPr>
              <a:t>）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</a:rPr>
              <a:t> ； </a:t>
            </a:r>
            <a:endParaRPr lang="zh-CN" altLang="en-US" b="1" dirty="0">
              <a:solidFill>
                <a:srgbClr val="000000"/>
              </a:solidFill>
              <a:latin typeface="宋体" pitchFamily="2" charset="-122"/>
              <a:ea typeface="+mn-ea"/>
            </a:endParaRP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(2)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输入班级人数为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“50”；</a:t>
            </a:r>
            <a:endParaRPr lang="zh-CN" altLang="en-US" b="1" dirty="0">
              <a:solidFill>
                <a:srgbClr val="000000"/>
              </a:solidFill>
              <a:latin typeface="宋体" pitchFamily="2" charset="-122"/>
              <a:ea typeface="+mn-ea"/>
            </a:endParaRPr>
          </a:p>
          <a:p>
            <a:pPr marL="355600" indent="-355600">
              <a:defRPr/>
            </a:pP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(3)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应用填充柄向右拖动，复制到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“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F52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单元格。</a:t>
            </a:r>
            <a:endParaRPr lang="zh-CN" altLang="en-US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177" y="2540803"/>
            <a:ext cx="75612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47675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这里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我们可以用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COUNTA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函数，来完成应考人数的计算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，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COUNTA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函数的应用方法请看下一张幻灯片。</a:t>
            </a:r>
          </a:p>
          <a:p>
            <a:pPr indent="447675">
              <a:defRPr/>
            </a:pP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但是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我们大家都知道，有多少位同学，应考人数就为几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，即</a:t>
            </a:r>
            <a:r>
              <a:rPr lang="en-US" altLang="zh-CN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50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人，这里</a:t>
            </a:r>
            <a:r>
              <a:rPr lang="zh-CN" altLang="en-US" b="1" dirty="0">
                <a:solidFill>
                  <a:srgbClr val="000000"/>
                </a:solidFill>
                <a:latin typeface="宋体" pitchFamily="2" charset="-122"/>
                <a:ea typeface="+mn-ea"/>
              </a:rPr>
              <a:t>为了简便，我们采用直接输入的方式</a:t>
            </a:r>
            <a:r>
              <a:rPr lang="zh-CN" altLang="en-US" b="1" dirty="0" smtClean="0">
                <a:solidFill>
                  <a:srgbClr val="000000"/>
                </a:solidFill>
                <a:latin typeface="宋体" pitchFamily="2" charset="-122"/>
                <a:ea typeface="+mn-ea"/>
              </a:rPr>
              <a:t>，方法如下：</a:t>
            </a:r>
            <a:endParaRPr lang="zh-CN" altLang="en-US" b="1" dirty="0">
              <a:solidFill>
                <a:srgbClr val="000000"/>
              </a:solidFill>
              <a:latin typeface="宋体" pitchFamily="2" charset="-122"/>
              <a:ea typeface="+mn-ea"/>
            </a:endParaRPr>
          </a:p>
        </p:txBody>
      </p:sp>
    </p:spTree>
  </p:cSld>
  <p:clrMapOvr>
    <a:masterClrMapping/>
  </p:clrMapOvr>
  <p:transition advTm="22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2515</Words>
  <Application>Microsoft Office PowerPoint</Application>
  <PresentationFormat>全屏显示(4:3)</PresentationFormat>
  <Paragraphs>310</Paragraphs>
  <Slides>30</Slides>
  <Notes>18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1_默认设计模板</vt:lpstr>
      <vt:lpstr>Image</vt:lpstr>
      <vt:lpstr>项目十六:班级成绩的统计与分析           </vt:lpstr>
      <vt:lpstr>一、项目情景</vt:lpstr>
      <vt:lpstr>一、项目情景</vt:lpstr>
      <vt:lpstr>一、项目情景</vt:lpstr>
      <vt:lpstr>二、样文展示</vt:lpstr>
      <vt:lpstr>二、项目分析</vt:lpstr>
      <vt:lpstr>二、项目分析</vt:lpstr>
      <vt:lpstr>二、项目分析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三、项目实施</vt:lpstr>
      <vt:lpstr>四、项目拓展</vt:lpstr>
      <vt:lpstr>四、项目拓展</vt:lpstr>
      <vt:lpstr>五、项目小结</vt:lpstr>
      <vt:lpstr>六、创新作业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项目十七  班级成绩的统计与分析</dc:title>
  <dc:creator>微软用户</dc:creator>
  <cp:lastModifiedBy>Sky123.Org</cp:lastModifiedBy>
  <cp:revision>74</cp:revision>
  <dcterms:created xsi:type="dcterms:W3CDTF">2012-06-08T08:39:44Z</dcterms:created>
  <dcterms:modified xsi:type="dcterms:W3CDTF">2018-03-13T13:18:38Z</dcterms:modified>
</cp:coreProperties>
</file>