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sldIdLst>
    <p:sldId id="256" r:id="rId2"/>
    <p:sldId id="285" r:id="rId3"/>
    <p:sldId id="272" r:id="rId4"/>
    <p:sldId id="274" r:id="rId5"/>
    <p:sldId id="276" r:id="rId6"/>
    <p:sldId id="334" r:id="rId7"/>
    <p:sldId id="306" r:id="rId8"/>
    <p:sldId id="307" r:id="rId9"/>
    <p:sldId id="308" r:id="rId10"/>
    <p:sldId id="310" r:id="rId11"/>
    <p:sldId id="324" r:id="rId12"/>
    <p:sldId id="325" r:id="rId13"/>
    <p:sldId id="312" r:id="rId14"/>
    <p:sldId id="335" r:id="rId15"/>
    <p:sldId id="311" r:id="rId16"/>
    <p:sldId id="313" r:id="rId17"/>
    <p:sldId id="336" r:id="rId18"/>
    <p:sldId id="337" r:id="rId19"/>
    <p:sldId id="322" r:id="rId20"/>
    <p:sldId id="326" r:id="rId21"/>
    <p:sldId id="321" r:id="rId22"/>
    <p:sldId id="309" r:id="rId23"/>
    <p:sldId id="315" r:id="rId24"/>
    <p:sldId id="327" r:id="rId25"/>
    <p:sldId id="328" r:id="rId26"/>
    <p:sldId id="329" r:id="rId27"/>
    <p:sldId id="316" r:id="rId28"/>
    <p:sldId id="317" r:id="rId29"/>
    <p:sldId id="340" r:id="rId30"/>
    <p:sldId id="343" r:id="rId31"/>
    <p:sldId id="341" r:id="rId32"/>
    <p:sldId id="305" r:id="rId33"/>
    <p:sldId id="339" r:id="rId34"/>
    <p:sldId id="342" r:id="rId35"/>
    <p:sldId id="338" r:id="rId36"/>
    <p:sldId id="330" r:id="rId37"/>
    <p:sldId id="318" r:id="rId38"/>
    <p:sldId id="320" r:id="rId39"/>
    <p:sldId id="283" r:id="rId40"/>
    <p:sldId id="284" r:id="rId4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3399"/>
    <a:srgbClr val="99CCFF"/>
    <a:srgbClr val="FF66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10" autoAdjust="0"/>
  </p:normalViewPr>
  <p:slideViewPr>
    <p:cSldViewPr>
      <p:cViewPr varScale="1">
        <p:scale>
          <a:sx n="67" d="100"/>
          <a:sy n="67" d="100"/>
        </p:scale>
        <p:origin x="-60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E09DD6EB-2074-4947-9EF4-26771F6F3BB0}" type="datetimeFigureOut">
              <a:rPr lang="zh-CN" altLang="en-US"/>
              <a:pPr>
                <a:defRPr/>
              </a:pPr>
              <a:t>2018/2/25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01EF1466-0B85-4EEF-B056-255124EF8C92}" type="slidenum">
              <a:rPr lang="zh-CN" altLang="en-US"/>
              <a:pPr>
                <a:defRPr/>
              </a:pPr>
              <a:t>‹#›</a:t>
            </a:fld>
            <a:endParaRPr lang="zh-CN" altLang="en-US"/>
          </a:p>
        </p:txBody>
      </p:sp>
    </p:spTree>
    <p:extLst>
      <p:ext uri="{BB962C8B-B14F-4D97-AF65-F5344CB8AC3E}">
        <p14:creationId xmlns:p14="http://schemas.microsoft.com/office/powerpoint/2010/main" val="2214032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endParaRPr lang="en-US" altLang="zh-CN"/>
          </a:p>
        </p:txBody>
      </p:sp>
      <p:sp>
        <p:nvSpPr>
          <p:cNvPr id="3" name="Rectangle 7"/>
          <p:cNvSpPr>
            <a:spLocks noGrp="1" noChangeArrowheads="1"/>
          </p:cNvSpPr>
          <p:nvPr>
            <p:ph type="ftr" sz="quarter" idx="11"/>
          </p:nvPr>
        </p:nvSpPr>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p:txBody>
          <a:bodyPr/>
          <a:lstStyle>
            <a:lvl1pPr>
              <a:defRPr/>
            </a:lvl1pPr>
          </a:lstStyle>
          <a:p>
            <a:pPr>
              <a:defRPr/>
            </a:pPr>
            <a:fld id="{75483602-D24C-487D-975D-C423A6E05729}" type="slidenum">
              <a:rPr lang="en-US" altLang="zh-CN"/>
              <a:pPr>
                <a:defRPr/>
              </a:pPr>
              <a:t>‹#›</a:t>
            </a:fld>
            <a:endParaRPr lang="en-US" altLang="zh-CN"/>
          </a:p>
        </p:txBody>
      </p:sp>
    </p:spTree>
    <p:extLst>
      <p:ext uri="{BB962C8B-B14F-4D97-AF65-F5344CB8AC3E}">
        <p14:creationId xmlns:p14="http://schemas.microsoft.com/office/powerpoint/2010/main" val="2523828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C04D4752-23CE-4292-AFE0-3375FE945B02}" type="slidenum">
              <a:rPr lang="en-US" altLang="zh-CN"/>
              <a:pPr>
                <a:defRPr/>
              </a:pPr>
              <a:t>‹#›</a:t>
            </a:fld>
            <a:endParaRPr lang="en-US" altLang="zh-CN"/>
          </a:p>
        </p:txBody>
      </p:sp>
    </p:spTree>
    <p:extLst>
      <p:ext uri="{BB962C8B-B14F-4D97-AF65-F5344CB8AC3E}">
        <p14:creationId xmlns:p14="http://schemas.microsoft.com/office/powerpoint/2010/main" val="2593789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69863"/>
            <a:ext cx="2057400" cy="59563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9863"/>
            <a:ext cx="6019800" cy="59563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62DF1770-57A6-4C9C-9D48-3C66D9434B90}" type="slidenum">
              <a:rPr lang="en-US" altLang="zh-CN"/>
              <a:pPr>
                <a:defRPr/>
              </a:pPr>
              <a:t>‹#›</a:t>
            </a:fld>
            <a:endParaRPr lang="en-US" altLang="zh-CN"/>
          </a:p>
        </p:txBody>
      </p:sp>
    </p:spTree>
    <p:extLst>
      <p:ext uri="{BB962C8B-B14F-4D97-AF65-F5344CB8AC3E}">
        <p14:creationId xmlns:p14="http://schemas.microsoft.com/office/powerpoint/2010/main" val="2878086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E9CCEA89-39AC-4A0B-A7BD-059E8C4F611C}" type="slidenum">
              <a:rPr lang="en-US" altLang="zh-CN"/>
              <a:pPr>
                <a:defRPr/>
              </a:pPr>
              <a:t>‹#›</a:t>
            </a:fld>
            <a:endParaRPr lang="en-US" altLang="zh-CN"/>
          </a:p>
        </p:txBody>
      </p:sp>
    </p:spTree>
    <p:extLst>
      <p:ext uri="{BB962C8B-B14F-4D97-AF65-F5344CB8AC3E}">
        <p14:creationId xmlns:p14="http://schemas.microsoft.com/office/powerpoint/2010/main" val="356446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48C20E2D-404E-4554-8BF4-30D96B90980F}" type="slidenum">
              <a:rPr lang="en-US" altLang="zh-CN"/>
              <a:pPr>
                <a:defRPr/>
              </a:pPr>
              <a:t>‹#›</a:t>
            </a:fld>
            <a:endParaRPr lang="en-US" altLang="zh-CN"/>
          </a:p>
        </p:txBody>
      </p:sp>
    </p:spTree>
    <p:extLst>
      <p:ext uri="{BB962C8B-B14F-4D97-AF65-F5344CB8AC3E}">
        <p14:creationId xmlns:p14="http://schemas.microsoft.com/office/powerpoint/2010/main" val="2477587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BEE7E48B-938B-4399-B219-A6A96B0CDC28}" type="slidenum">
              <a:rPr lang="en-US" altLang="zh-CN"/>
              <a:pPr>
                <a:defRPr/>
              </a:pPr>
              <a:t>‹#›</a:t>
            </a:fld>
            <a:endParaRPr lang="en-US" altLang="zh-CN"/>
          </a:p>
        </p:txBody>
      </p:sp>
    </p:spTree>
    <p:extLst>
      <p:ext uri="{BB962C8B-B14F-4D97-AF65-F5344CB8AC3E}">
        <p14:creationId xmlns:p14="http://schemas.microsoft.com/office/powerpoint/2010/main" val="336348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8"/>
          <p:cNvSpPr>
            <a:spLocks noGrp="1" noChangeArrowheads="1"/>
          </p:cNvSpPr>
          <p:nvPr>
            <p:ph type="sldNum" sz="quarter" idx="12"/>
          </p:nvPr>
        </p:nvSpPr>
        <p:spPr>
          <a:ln/>
        </p:spPr>
        <p:txBody>
          <a:bodyPr/>
          <a:lstStyle>
            <a:lvl1pPr>
              <a:defRPr/>
            </a:lvl1pPr>
          </a:lstStyle>
          <a:p>
            <a:pPr>
              <a:defRPr/>
            </a:pPr>
            <a:fld id="{327FA5F3-D369-4187-A231-B72BAF8C1CE9}" type="slidenum">
              <a:rPr lang="en-US" altLang="zh-CN"/>
              <a:pPr>
                <a:defRPr/>
              </a:pPr>
              <a:t>‹#›</a:t>
            </a:fld>
            <a:endParaRPr lang="en-US" altLang="zh-CN"/>
          </a:p>
        </p:txBody>
      </p:sp>
    </p:spTree>
    <p:extLst>
      <p:ext uri="{BB962C8B-B14F-4D97-AF65-F5344CB8AC3E}">
        <p14:creationId xmlns:p14="http://schemas.microsoft.com/office/powerpoint/2010/main" val="400060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a:ln/>
        </p:spPr>
        <p:txBody>
          <a:bodyPr/>
          <a:lstStyle>
            <a:lvl1pPr>
              <a:defRPr/>
            </a:lvl1pPr>
          </a:lstStyle>
          <a:p>
            <a:pPr>
              <a:defRPr/>
            </a:pPr>
            <a:fld id="{BD5054ED-A928-4A2A-BEC4-FE1457083574}" type="slidenum">
              <a:rPr lang="en-US" altLang="zh-CN"/>
              <a:pPr>
                <a:defRPr/>
              </a:pPr>
              <a:t>‹#›</a:t>
            </a:fld>
            <a:endParaRPr lang="en-US" altLang="zh-CN"/>
          </a:p>
        </p:txBody>
      </p:sp>
    </p:spTree>
    <p:extLst>
      <p:ext uri="{BB962C8B-B14F-4D97-AF65-F5344CB8AC3E}">
        <p14:creationId xmlns:p14="http://schemas.microsoft.com/office/powerpoint/2010/main" val="3669523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a:ln/>
        </p:spPr>
        <p:txBody>
          <a:bodyPr/>
          <a:lstStyle>
            <a:lvl1pPr>
              <a:defRPr/>
            </a:lvl1pPr>
          </a:lstStyle>
          <a:p>
            <a:pPr>
              <a:defRPr/>
            </a:pPr>
            <a:fld id="{0DD8FC4A-C65D-4291-ABC6-682030345F13}" type="slidenum">
              <a:rPr lang="en-US" altLang="zh-CN"/>
              <a:pPr>
                <a:defRPr/>
              </a:pPr>
              <a:t>‹#›</a:t>
            </a:fld>
            <a:endParaRPr lang="en-US" altLang="zh-CN"/>
          </a:p>
        </p:txBody>
      </p:sp>
    </p:spTree>
    <p:extLst>
      <p:ext uri="{BB962C8B-B14F-4D97-AF65-F5344CB8AC3E}">
        <p14:creationId xmlns:p14="http://schemas.microsoft.com/office/powerpoint/2010/main" val="224821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EC32C097-C1ED-4F79-9297-DF64ED1FED0D}" type="slidenum">
              <a:rPr lang="en-US" altLang="zh-CN"/>
              <a:pPr>
                <a:defRPr/>
              </a:pPr>
              <a:t>‹#›</a:t>
            </a:fld>
            <a:endParaRPr lang="en-US" altLang="zh-CN"/>
          </a:p>
        </p:txBody>
      </p:sp>
    </p:spTree>
    <p:extLst>
      <p:ext uri="{BB962C8B-B14F-4D97-AF65-F5344CB8AC3E}">
        <p14:creationId xmlns:p14="http://schemas.microsoft.com/office/powerpoint/2010/main" val="115922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022FCBD5-7DCC-4018-8D08-DC64B91E2EF7}" type="slidenum">
              <a:rPr lang="en-US" altLang="zh-CN"/>
              <a:pPr>
                <a:defRPr/>
              </a:pPr>
              <a:t>‹#›</a:t>
            </a:fld>
            <a:endParaRPr lang="en-US" altLang="zh-CN"/>
          </a:p>
        </p:txBody>
      </p:sp>
    </p:spTree>
    <p:extLst>
      <p:ext uri="{BB962C8B-B14F-4D97-AF65-F5344CB8AC3E}">
        <p14:creationId xmlns:p14="http://schemas.microsoft.com/office/powerpoint/2010/main" val="2772372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花纹1"/>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000" y="5865813"/>
            <a:ext cx="8890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0" y="1069975"/>
            <a:ext cx="9144000" cy="658813"/>
          </a:xfrm>
          <a:prstGeom prst="rect">
            <a:avLst/>
          </a:prstGeom>
          <a:gradFill rotWithShape="1">
            <a:gsLst>
              <a:gs pos="0">
                <a:schemeClr val="bg1"/>
              </a:gs>
              <a:gs pos="50000">
                <a:schemeClr val="accent2">
                  <a:alpha val="50000"/>
                </a:schemeClr>
              </a:gs>
              <a:gs pos="100000">
                <a:schemeClr val="bg1"/>
              </a:gs>
            </a:gsLst>
            <a:lin ang="5400000" scaled="1"/>
          </a:gradFill>
          <a:ln w="9525">
            <a:noFill/>
            <a:miter lim="800000"/>
            <a:headEnd/>
            <a:tailEnd/>
          </a:ln>
          <a:effectLst/>
        </p:spPr>
        <p:txBody>
          <a:bodyPr wrap="none" anchor="ctr"/>
          <a:lstStyle/>
          <a:p>
            <a:pPr>
              <a:defRPr/>
            </a:pPr>
            <a:endParaRPr lang="zh-CN" altLang="en-US"/>
          </a:p>
        </p:txBody>
      </p:sp>
      <p:sp>
        <p:nvSpPr>
          <p:cNvPr id="1028" name="Rectangle 4"/>
          <p:cNvSpPr>
            <a:spLocks noGrp="1" noChangeArrowheads="1"/>
          </p:cNvSpPr>
          <p:nvPr>
            <p:ph type="title"/>
          </p:nvPr>
        </p:nvSpPr>
        <p:spPr bwMode="auto">
          <a:xfrm>
            <a:off x="457200" y="1698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9" name="Rectangle 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78"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zh-CN"/>
          </a:p>
        </p:txBody>
      </p:sp>
      <p:sp>
        <p:nvSpPr>
          <p:cNvPr id="30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zh-CN"/>
          </a:p>
        </p:txBody>
      </p:sp>
      <p:sp>
        <p:nvSpPr>
          <p:cNvPr id="3080"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B3A361F-7623-4D2B-804B-DA85BF828A22}" type="slidenum">
              <a:rPr lang="en-US" altLang="zh-CN"/>
              <a:pPr>
                <a:defRPr/>
              </a:pPr>
              <a:t>‹#›</a:t>
            </a:fld>
            <a:endParaRPr lang="en-US" altLang="zh-CN"/>
          </a:p>
        </p:txBody>
      </p:sp>
      <p:pic>
        <p:nvPicPr>
          <p:cNvPr id="1034" name="Picture 2" descr="I:\e\8.16\logocom新.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74625"/>
            <a:ext cx="19796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80"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iming>
    <p:tnLst>
      <p:par>
        <p:cTn id="1" dur="indefinite" restart="never" nodeType="tmRoot"/>
      </p:par>
    </p:tnLst>
  </p:timing>
  <p:txStyles>
    <p:titleStyle>
      <a:lvl1pPr algn="ctr" rtl="0" eaLnBrk="0" fontAlgn="base" hangingPunct="0">
        <a:spcBef>
          <a:spcPct val="0"/>
        </a:spcBef>
        <a:spcAft>
          <a:spcPct val="0"/>
        </a:spcAft>
        <a:defRPr sz="4600">
          <a:solidFill>
            <a:schemeClr val="tx2"/>
          </a:solidFill>
          <a:latin typeface="+mj-lt"/>
          <a:ea typeface="+mj-ea"/>
          <a:cs typeface="+mj-cs"/>
        </a:defRPr>
      </a:lvl1pPr>
      <a:lvl2pPr algn="ctr" rtl="0" eaLnBrk="0" fontAlgn="base" hangingPunct="0">
        <a:spcBef>
          <a:spcPct val="0"/>
        </a:spcBef>
        <a:spcAft>
          <a:spcPct val="0"/>
        </a:spcAft>
        <a:defRPr sz="4600">
          <a:solidFill>
            <a:schemeClr val="tx2"/>
          </a:solidFill>
          <a:latin typeface="Arial" charset="0"/>
          <a:ea typeface="宋体" pitchFamily="2" charset="-122"/>
        </a:defRPr>
      </a:lvl2pPr>
      <a:lvl3pPr algn="ctr" rtl="0" eaLnBrk="0" fontAlgn="base" hangingPunct="0">
        <a:spcBef>
          <a:spcPct val="0"/>
        </a:spcBef>
        <a:spcAft>
          <a:spcPct val="0"/>
        </a:spcAft>
        <a:defRPr sz="4600">
          <a:solidFill>
            <a:schemeClr val="tx2"/>
          </a:solidFill>
          <a:latin typeface="Arial" charset="0"/>
          <a:ea typeface="宋体" pitchFamily="2" charset="-122"/>
        </a:defRPr>
      </a:lvl3pPr>
      <a:lvl4pPr algn="ctr" rtl="0" eaLnBrk="0" fontAlgn="base" hangingPunct="0">
        <a:spcBef>
          <a:spcPct val="0"/>
        </a:spcBef>
        <a:spcAft>
          <a:spcPct val="0"/>
        </a:spcAft>
        <a:defRPr sz="4600">
          <a:solidFill>
            <a:schemeClr val="tx2"/>
          </a:solidFill>
          <a:latin typeface="Arial" charset="0"/>
          <a:ea typeface="宋体" pitchFamily="2" charset="-122"/>
        </a:defRPr>
      </a:lvl4pPr>
      <a:lvl5pPr algn="ctr" rtl="0" eaLnBrk="0" fontAlgn="base" hangingPunct="0">
        <a:spcBef>
          <a:spcPct val="0"/>
        </a:spcBef>
        <a:spcAft>
          <a:spcPct val="0"/>
        </a:spcAft>
        <a:defRPr sz="4600">
          <a:solidFill>
            <a:schemeClr val="tx2"/>
          </a:solidFill>
          <a:latin typeface="Arial" charset="0"/>
          <a:ea typeface="宋体" pitchFamily="2" charset="-122"/>
        </a:defRPr>
      </a:lvl5pPr>
      <a:lvl6pPr marL="457200" algn="ctr" rtl="0" fontAlgn="base">
        <a:spcBef>
          <a:spcPct val="0"/>
        </a:spcBef>
        <a:spcAft>
          <a:spcPct val="0"/>
        </a:spcAft>
        <a:defRPr sz="4600">
          <a:solidFill>
            <a:schemeClr val="tx2"/>
          </a:solidFill>
          <a:latin typeface="Arial" charset="0"/>
          <a:ea typeface="宋体" pitchFamily="2" charset="-122"/>
        </a:defRPr>
      </a:lvl6pPr>
      <a:lvl7pPr marL="914400" algn="ctr" rtl="0" fontAlgn="base">
        <a:spcBef>
          <a:spcPct val="0"/>
        </a:spcBef>
        <a:spcAft>
          <a:spcPct val="0"/>
        </a:spcAft>
        <a:defRPr sz="4600">
          <a:solidFill>
            <a:schemeClr val="tx2"/>
          </a:solidFill>
          <a:latin typeface="Arial" charset="0"/>
          <a:ea typeface="宋体" pitchFamily="2" charset="-122"/>
        </a:defRPr>
      </a:lvl7pPr>
      <a:lvl8pPr marL="1371600" algn="ctr" rtl="0" fontAlgn="base">
        <a:spcBef>
          <a:spcPct val="0"/>
        </a:spcBef>
        <a:spcAft>
          <a:spcPct val="0"/>
        </a:spcAft>
        <a:defRPr sz="4600">
          <a:solidFill>
            <a:schemeClr val="tx2"/>
          </a:solidFill>
          <a:latin typeface="Arial" charset="0"/>
          <a:ea typeface="宋体" pitchFamily="2" charset="-122"/>
        </a:defRPr>
      </a:lvl8pPr>
      <a:lvl9pPr marL="1828800" algn="ctr" rtl="0" fontAlgn="base">
        <a:spcBef>
          <a:spcPct val="0"/>
        </a:spcBef>
        <a:spcAft>
          <a:spcPct val="0"/>
        </a:spcAft>
        <a:defRPr sz="46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8.jpe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slide" Target="slide9.xml"/><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file:///C:\Documents%20and%20Settings\Administrator\&#12300;&#24320;&#22987;&#12301;&#33756;&#21333;\&#31243;&#24207;\&#38468;&#20214;\Windows%20&#36164;&#28304;&#31649;&#29702;&#22120;.lnk" TargetMode="External"/><Relationship Id="rId4" Type="http://schemas.openxmlformats.org/officeDocument/2006/relationships/slide" Target="slide9.xml"/></Relationships>
</file>

<file path=ppt/slides/_rels/slide1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10.jpe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slide" Target="slide9.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slide" Target="slide9.xml"/><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7.xml"/><Relationship Id="rId7" Type="http://schemas.openxmlformats.org/officeDocument/2006/relationships/hyperlink" Target="file:///C:\Documents%20and%20Settings\Administrator\&#12300;&#24320;&#22987;&#12301;&#33756;&#21333;\&#31243;&#24207;\&#38468;&#20214;\Windows%20&#36164;&#28304;&#31649;&#29702;&#22120;.lnk" TargetMode="Externa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slide" Target="slide9.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6.png"/><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hyperlink" Target="file:///C:\Documents%20and%20Settings\Administrator\&#12300;&#24320;&#22987;&#12301;&#33756;&#21333;\&#31243;&#24207;\&#38468;&#20214;\Windows%20&#36164;&#28304;&#31649;&#29702;&#22120;.lnk" TargetMode="External"/><Relationship Id="rId5" Type="http://schemas.openxmlformats.org/officeDocument/2006/relationships/slide" Target="slide9.xml"/><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6.png"/><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hyperlink" Target="file:///C:\Documents%20and%20Settings\Administrator\&#12300;&#24320;&#22987;&#12301;&#33756;&#21333;\&#31243;&#24207;\&#38468;&#20214;\Windows%20&#36164;&#28304;&#31649;&#29702;&#22120;.lnk" TargetMode="External"/><Relationship Id="rId5" Type="http://schemas.openxmlformats.org/officeDocument/2006/relationships/slide" Target="slide9.xml"/><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 Target="slide7.xml"/><Relationship Id="rId7" Type="http://schemas.openxmlformats.org/officeDocument/2006/relationships/image" Target="../media/image6.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hyperlink" Target="file:///C:\Documents%20and%20Settings\Administrator\&#12300;&#24320;&#22987;&#12301;&#33756;&#21333;\&#31243;&#24207;\&#38468;&#20214;\Windows%20&#36164;&#28304;&#31649;&#29702;&#22120;.lnk" TargetMode="External"/><Relationship Id="rId5" Type="http://schemas.openxmlformats.org/officeDocument/2006/relationships/slide" Target="slide9.xml"/><Relationship Id="rId4" Type="http://schemas.openxmlformats.org/officeDocument/2006/relationships/slide" Target="slide4.xml"/><Relationship Id="rId9"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slide" Target="slide9.xml"/><Relationship Id="rId4" Type="http://schemas.openxmlformats.org/officeDocument/2006/relationships/slide" Target="slide8.xml"/></Relationships>
</file>

<file path=ppt/slides/_rels/slide24.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17.jpeg"/><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slide" Target="slide9.xml"/><Relationship Id="rId4" Type="http://schemas.openxmlformats.org/officeDocument/2006/relationships/slide" Target="slide8.xml"/></Relationships>
</file>

<file path=ppt/slides/_rels/slide25.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18.jpeg"/><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hyperlink" Target="http://jingyan.baidu.com/album/2a13832857fbcc074a134fe5.html?picindex=3" TargetMode="External"/><Relationship Id="rId5" Type="http://schemas.openxmlformats.org/officeDocument/2006/relationships/slide" Target="slide9.xml"/><Relationship Id="rId4" Type="http://schemas.openxmlformats.org/officeDocument/2006/relationships/slide" Target="slide8.xml"/></Relationships>
</file>

<file path=ppt/slides/_rels/slide26.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19.jpeg"/><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hyperlink" Target="http://jingyan.baidu.com/album/2a13832857fbcc074a134fe5.html?picindex=3" TargetMode="External"/><Relationship Id="rId5" Type="http://schemas.openxmlformats.org/officeDocument/2006/relationships/slide" Target="slide9.xml"/><Relationship Id="rId4" Type="http://schemas.openxmlformats.org/officeDocument/2006/relationships/slide" Target="slide8.xml"/></Relationships>
</file>

<file path=ppt/slides/_rels/slide2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 Target="slide7.xml"/><Relationship Id="rId7" Type="http://schemas.openxmlformats.org/officeDocument/2006/relationships/image" Target="../media/image6.png"/><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hyperlink" Target="file:///C:\Documents%20and%20Settings\Administrator\&#12300;&#24320;&#22987;&#12301;&#33756;&#21333;\&#31243;&#24207;\&#38468;&#20214;\Windows%20&#36164;&#28304;&#31649;&#29702;&#22120;.lnk" TargetMode="External"/><Relationship Id="rId5" Type="http://schemas.openxmlformats.org/officeDocument/2006/relationships/slide" Target="slide9.xml"/><Relationship Id="rId4" Type="http://schemas.openxmlformats.org/officeDocument/2006/relationships/slide" Target="slide8.xml"/></Relationships>
</file>

<file path=ppt/slides/_rels/slide28.xml.rels><?xml version="1.0" encoding="UTF-8" standalone="yes"?>
<Relationships xmlns="http://schemas.openxmlformats.org/package/2006/relationships"><Relationship Id="rId8" Type="http://schemas.openxmlformats.org/officeDocument/2006/relationships/hyperlink" Target="file:///C:\Documents%20and%20Settings\Administrator\&#12300;&#24320;&#22987;&#12301;&#33756;&#21333;\&#31243;&#24207;\&#38468;&#20214;\Windows%20&#36164;&#28304;&#31649;&#29702;&#22120;.lnk" TargetMode="External"/><Relationship Id="rId3" Type="http://schemas.openxmlformats.org/officeDocument/2006/relationships/slide" Target="slide7.xml"/><Relationship Id="rId7" Type="http://schemas.openxmlformats.org/officeDocument/2006/relationships/image" Target="../media/image22.jpeg"/><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slide" Target="slide9.xml"/><Relationship Id="rId4" Type="http://schemas.openxmlformats.org/officeDocument/2006/relationships/slide" Target="slide8.xml"/><Relationship Id="rId9"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slide" Target="slide8.xml"/></Relationships>
</file>

<file path=ppt/slides/_rels/slide3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slide" Target="slide8.xml"/></Relationships>
</file>

<file path=ppt/slides/_rels/slide3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slide" Target="slide8.xml"/></Relationships>
</file>

<file path=ppt/slides/_rels/slide3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slide" Target="slide8.xml"/></Relationships>
</file>

<file path=ppt/slides/_rels/slide3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slide" Target="slide8.xml"/></Relationships>
</file>

<file path=ppt/slides/_rels/slide3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slide" Target="slide8.xml"/></Relationships>
</file>

<file path=ppt/slides/_rels/slide3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slide" Target="slide9.xml"/><Relationship Id="rId4" Type="http://schemas.openxmlformats.org/officeDocument/2006/relationships/slide" Target="slide8.xml"/></Relationships>
</file>

<file path=ppt/slides/_rels/slide3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slide" Target="slide9.xml"/><Relationship Id="rId4" Type="http://schemas.openxmlformats.org/officeDocument/2006/relationships/slide" Target="slide8.xml"/></Relationships>
</file>

<file path=ppt/slides/_rels/slide3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slide" Target="slide9.xml"/><Relationship Id="rId4" Type="http://schemas.openxmlformats.org/officeDocument/2006/relationships/slide" Target="slide8.xml"/></Relationships>
</file>

<file path=ppt/slides/_rels/slide3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4.xml"/></Relationships>
</file>

<file path=ppt/slides/_rels/slide40.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6.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hyperlink" Target="&#20316;&#19994;&#32032;&#26448;" TargetMode="External"/><Relationship Id="rId5" Type="http://schemas.openxmlformats.org/officeDocument/2006/relationships/slide" Target="slide9.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slide" Target="slide9.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slide" Target="slide9.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file:///C:\Documents%20and%20Settings\Administrator\&#12300;&#24320;&#22987;&#12301;&#33756;&#21333;\&#31243;&#24207;\&#38468;&#20214;\Windows%20&#36164;&#28304;&#31649;&#29702;&#22120;.ln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6.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hyperlink" Target="file:///C:\Documents%20and%20Settings\Administrator\&#12300;&#24320;&#22987;&#12301;&#33756;&#21333;\&#31243;&#24207;\&#38468;&#20214;\Windows%20&#36164;&#28304;&#31649;&#29702;&#22120;.lnk" TargetMode="External"/><Relationship Id="rId5" Type="http://schemas.openxmlformats.org/officeDocument/2006/relationships/slide" Target="slide9.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矩形 3"/>
          <p:cNvSpPr>
            <a:spLocks noChangeArrowheads="1"/>
          </p:cNvSpPr>
          <p:nvPr/>
        </p:nvSpPr>
        <p:spPr bwMode="auto">
          <a:xfrm>
            <a:off x="3708000" y="4078800"/>
            <a:ext cx="5184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dirty="0">
                <a:latin typeface="黑体" pitchFamily="49" charset="-122"/>
                <a:ea typeface="黑体" pitchFamily="49" charset="-122"/>
              </a:rPr>
              <a:t>——</a:t>
            </a:r>
            <a:r>
              <a:rPr lang="en-US" altLang="zh-CN" b="1" dirty="0">
                <a:latin typeface="黑体" pitchFamily="49" charset="-122"/>
                <a:ea typeface="黑体" pitchFamily="49" charset="-122"/>
              </a:rPr>
              <a:t>Windows 7</a:t>
            </a:r>
            <a:r>
              <a:rPr lang="zh-CN" altLang="en-US" b="1" dirty="0">
                <a:latin typeface="黑体" pitchFamily="49" charset="-122"/>
                <a:ea typeface="黑体" pitchFamily="49" charset="-122"/>
              </a:rPr>
              <a:t>基本操作</a:t>
            </a:r>
            <a:endParaRPr lang="zh-CN" altLang="en-US" dirty="0">
              <a:latin typeface="黑体" pitchFamily="49" charset="-122"/>
              <a:ea typeface="黑体" pitchFamily="49" charset="-122"/>
            </a:endParaRPr>
          </a:p>
        </p:txBody>
      </p:sp>
      <p:sp>
        <p:nvSpPr>
          <p:cNvPr id="3075" name="TextBox 3"/>
          <p:cNvSpPr txBox="1">
            <a:spLocks noChangeArrowheads="1"/>
          </p:cNvSpPr>
          <p:nvPr/>
        </p:nvSpPr>
        <p:spPr bwMode="auto">
          <a:xfrm>
            <a:off x="1316930" y="2854800"/>
            <a:ext cx="75612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en-US" sz="4400" b="1" dirty="0" smtClean="0">
                <a:latin typeface="黑体" pitchFamily="49" charset="-122"/>
                <a:ea typeface="黑体" pitchFamily="49" charset="-122"/>
              </a:rPr>
              <a:t>项目</a:t>
            </a:r>
            <a:r>
              <a:rPr lang="zh-CN" altLang="en-US" sz="4400" b="1" dirty="0">
                <a:latin typeface="黑体" pitchFamily="49" charset="-122"/>
                <a:ea typeface="黑体" pitchFamily="49" charset="-122"/>
              </a:rPr>
              <a:t>四</a:t>
            </a:r>
            <a:r>
              <a:rPr lang="zh-CN" altLang="en-US" sz="4400" b="1" dirty="0" smtClean="0">
                <a:latin typeface="黑体" pitchFamily="49" charset="-122"/>
                <a:ea typeface="黑体" pitchFamily="49" charset="-122"/>
              </a:rPr>
              <a:t>：</a:t>
            </a:r>
            <a:r>
              <a:rPr lang="zh-CN" altLang="en-US" sz="4400" b="1" dirty="0">
                <a:latin typeface="黑体" pitchFamily="49" charset="-122"/>
                <a:ea typeface="黑体" pitchFamily="49" charset="-122"/>
              </a:rPr>
              <a:t>管理我的个人文件</a:t>
            </a:r>
            <a:endParaRPr lang="en-US" altLang="zh-CN" sz="4400" b="1" dirty="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47750" y="1246530"/>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spcAft>
                <a:spcPts val="600"/>
              </a:spcAft>
              <a:buFont typeface="Wingdings" pitchFamily="2" charset="2"/>
              <a:buNone/>
              <a:defRPr/>
            </a:pPr>
            <a:r>
              <a:rPr lang="en-US" altLang="zh-CN" sz="2400" b="1" dirty="0">
                <a:solidFill>
                  <a:srgbClr val="0000FF"/>
                </a:solidFill>
                <a:latin typeface="仿宋_GB2312" pitchFamily="49" charset="-122"/>
                <a:ea typeface="仿宋_GB2312" pitchFamily="49" charset="-122"/>
                <a:sym typeface="Webdings" pitchFamily="18" charset="2"/>
              </a:rPr>
              <a:t>(3)</a:t>
            </a:r>
            <a:r>
              <a:rPr lang="zh-CN" altLang="en-US" sz="2400" b="1" dirty="0">
                <a:solidFill>
                  <a:srgbClr val="0000FF"/>
                </a:solidFill>
                <a:latin typeface="仿宋_GB2312" pitchFamily="49" charset="-122"/>
                <a:ea typeface="仿宋_GB2312" pitchFamily="49" charset="-122"/>
                <a:sym typeface="Webdings" pitchFamily="18" charset="2"/>
              </a:rPr>
              <a:t>文件的类型</a:t>
            </a:r>
          </a:p>
          <a:p>
            <a:pPr>
              <a:buFont typeface="Wingdings" pitchFamily="2" charset="2"/>
              <a:buNone/>
              <a:defRPr/>
            </a:pPr>
            <a:r>
              <a:rPr lang="zh-CN" altLang="en-US" b="1" dirty="0">
                <a:latin typeface="仿宋_GB2312" pitchFamily="49" charset="-122"/>
                <a:ea typeface="仿宋_GB2312" pitchFamily="49" charset="-122"/>
                <a:sym typeface="Webdings" pitchFamily="18" charset="2"/>
              </a:rPr>
              <a:t>    根据文件不同的</a:t>
            </a:r>
            <a:r>
              <a:rPr lang="zh-CN" altLang="en-US" b="1" dirty="0">
                <a:solidFill>
                  <a:srgbClr val="FF0000"/>
                </a:solidFill>
                <a:latin typeface="仿宋_GB2312" pitchFamily="49" charset="-122"/>
                <a:ea typeface="仿宋_GB2312" pitchFamily="49" charset="-122"/>
                <a:sym typeface="Webdings" pitchFamily="18" charset="2"/>
              </a:rPr>
              <a:t>扩展名</a:t>
            </a:r>
            <a:r>
              <a:rPr lang="zh-CN" altLang="en-US" b="1" dirty="0">
                <a:latin typeface="仿宋_GB2312" pitchFamily="49" charset="-122"/>
                <a:ea typeface="仿宋_GB2312" pitchFamily="49" charset="-122"/>
                <a:sym typeface="Webdings" pitchFamily="18" charset="2"/>
              </a:rPr>
              <a:t>和</a:t>
            </a:r>
            <a:r>
              <a:rPr lang="zh-CN" altLang="en-US" b="1" dirty="0">
                <a:solidFill>
                  <a:srgbClr val="FF0000"/>
                </a:solidFill>
                <a:latin typeface="仿宋_GB2312" pitchFamily="49" charset="-122"/>
                <a:ea typeface="仿宋_GB2312" pitchFamily="49" charset="-122"/>
                <a:sym typeface="Webdings" pitchFamily="18" charset="2"/>
              </a:rPr>
              <a:t>图标</a:t>
            </a:r>
            <a:r>
              <a:rPr lang="zh-CN" altLang="en-US" b="1" dirty="0">
                <a:latin typeface="仿宋_GB2312" pitchFamily="49" charset="-122"/>
                <a:ea typeface="仿宋_GB2312" pitchFamily="49" charset="-122"/>
                <a:sym typeface="Webdings" pitchFamily="18" charset="2"/>
              </a:rPr>
              <a:t>来表示不同的文件类型。</a:t>
            </a:r>
            <a:endParaRPr lang="en-US" altLang="zh-CN" b="1" dirty="0">
              <a:latin typeface="仿宋_GB2312" pitchFamily="49" charset="-122"/>
              <a:ea typeface="仿宋_GB2312" pitchFamily="49" charset="-122"/>
              <a:sym typeface="Webdings" pitchFamily="18" charset="2"/>
            </a:endParaRPr>
          </a:p>
          <a:p>
            <a:pPr>
              <a:spcBef>
                <a:spcPts val="600"/>
              </a:spcBef>
              <a:spcAft>
                <a:spcPts val="0"/>
              </a:spcAft>
              <a:buFont typeface="Wingdings" pitchFamily="2" charset="2"/>
              <a:buNone/>
              <a:defRPr/>
            </a:pPr>
            <a:r>
              <a:rPr lang="zh-CN" altLang="en-US" b="1" dirty="0">
                <a:latin typeface="仿宋_GB2312" pitchFamily="49" charset="-122"/>
                <a:ea typeface="仿宋_GB2312" pitchFamily="49" charset="-122"/>
                <a:sym typeface="Webdings" pitchFamily="18" charset="2"/>
              </a:rPr>
              <a:t> ①文本文件类型</a:t>
            </a:r>
            <a:endParaRPr lang="en-US" altLang="zh-CN" b="1" dirty="0">
              <a:latin typeface="仿宋_GB2312" pitchFamily="49" charset="-122"/>
              <a:ea typeface="仿宋_GB2312" pitchFamily="49" charset="-122"/>
              <a:sym typeface="Webdings" pitchFamily="18" charset="2"/>
            </a:endParaRPr>
          </a:p>
          <a:p>
            <a:pPr>
              <a:defRPr/>
            </a:pPr>
            <a:r>
              <a:rPr lang="en-US" altLang="zh-CN" dirty="0"/>
              <a:t>      </a:t>
            </a:r>
            <a:r>
              <a:rPr lang="zh-CN" altLang="zh-CN" dirty="0">
                <a:latin typeface="仿宋_GB2312" pitchFamily="49" charset="-122"/>
                <a:ea typeface="仿宋_GB2312" pitchFamily="49" charset="-122"/>
              </a:rPr>
              <a:t>文本文件是一种典型的顺序文件，其文件的逻辑结构又属于流式文件。</a:t>
            </a:r>
            <a:endParaRPr lang="en-US" altLang="zh-CN" dirty="0">
              <a:latin typeface="仿宋_GB2312" pitchFamily="49" charset="-122"/>
              <a:ea typeface="仿宋_GB2312" pitchFamily="49" charset="-122"/>
            </a:endParaRPr>
          </a:p>
          <a:p>
            <a:pPr>
              <a:defRPr/>
            </a:pPr>
            <a:endParaRPr lang="en-US" altLang="zh-CN" dirty="0">
              <a:latin typeface="仿宋_GB2312" pitchFamily="49" charset="-122"/>
              <a:ea typeface="仿宋_GB2312" pitchFamily="49" charset="-122"/>
            </a:endParaRPr>
          </a:p>
          <a:p>
            <a:pPr>
              <a:defRPr/>
            </a:pPr>
            <a:endParaRPr lang="en-US" altLang="zh-CN" dirty="0">
              <a:latin typeface="仿宋_GB2312" pitchFamily="49" charset="-122"/>
              <a:ea typeface="仿宋_GB2312" pitchFamily="49" charset="-122"/>
            </a:endParaRPr>
          </a:p>
          <a:p>
            <a:pPr>
              <a:defRPr/>
            </a:pPr>
            <a:endParaRPr lang="en-US" altLang="zh-CN" dirty="0">
              <a:latin typeface="仿宋_GB2312" pitchFamily="49" charset="-122"/>
              <a:ea typeface="仿宋_GB2312" pitchFamily="49" charset="-122"/>
            </a:endParaRPr>
          </a:p>
          <a:p>
            <a:pPr>
              <a:defRPr/>
            </a:pPr>
            <a:endParaRPr lang="en-US" altLang="zh-CN" dirty="0">
              <a:latin typeface="仿宋_GB2312" pitchFamily="49" charset="-122"/>
              <a:ea typeface="仿宋_GB2312" pitchFamily="49" charset="-122"/>
            </a:endParaRPr>
          </a:p>
          <a:p>
            <a:pPr>
              <a:defRPr/>
            </a:pPr>
            <a:endParaRPr lang="en-US" altLang="zh-CN" dirty="0">
              <a:latin typeface="仿宋_GB2312" pitchFamily="49" charset="-122"/>
              <a:ea typeface="仿宋_GB2312" pitchFamily="49" charset="-122"/>
            </a:endParaRPr>
          </a:p>
          <a:p>
            <a:pPr latinLnBrk="1">
              <a:defRPr/>
            </a:pPr>
            <a:r>
              <a:rPr lang="zh-CN" altLang="en-US" b="1" dirty="0">
                <a:latin typeface="仿宋_GB2312" pitchFamily="49" charset="-122"/>
                <a:ea typeface="仿宋_GB2312" pitchFamily="49" charset="-122"/>
                <a:sym typeface="Webdings" pitchFamily="18" charset="2"/>
              </a:rPr>
              <a:t> ②</a:t>
            </a:r>
            <a:r>
              <a:rPr lang="zh-CN" altLang="zh-CN" b="1" dirty="0">
                <a:latin typeface="仿宋_GB2312" panose="02010609030101010101" pitchFamily="49" charset="-122"/>
                <a:ea typeface="仿宋_GB2312" panose="02010609030101010101" pitchFamily="49" charset="-122"/>
              </a:rPr>
              <a:t>图像和照片文件类型</a:t>
            </a:r>
            <a:endParaRPr lang="zh-CN" altLang="zh-CN" dirty="0">
              <a:latin typeface="仿宋_GB2312" panose="02010609030101010101" pitchFamily="49" charset="-122"/>
              <a:ea typeface="仿宋_GB2312" panose="02010609030101010101" pitchFamily="49" charset="-122"/>
            </a:endParaRPr>
          </a:p>
          <a:p>
            <a:pPr latinLnBrk="1">
              <a:defRPr/>
            </a:pPr>
            <a:r>
              <a:rPr lang="zh-CN" altLang="zh-CN" dirty="0"/>
              <a:t>　</a:t>
            </a:r>
            <a:r>
              <a:rPr lang="en-US" altLang="zh-CN" dirty="0"/>
              <a:t>  </a:t>
            </a:r>
            <a:r>
              <a:rPr lang="zh-CN" altLang="zh-CN" dirty="0">
                <a:latin typeface="仿宋_GB2312" pitchFamily="49" charset="-122"/>
                <a:ea typeface="仿宋_GB2312" pitchFamily="49" charset="-122"/>
              </a:rPr>
              <a:t>图像文件由图像程序生成，或通过扫描、数码相机等方式生成。</a:t>
            </a:r>
          </a:p>
          <a:p>
            <a:pPr>
              <a:defRPr/>
            </a:pPr>
            <a:endParaRPr lang="zh-CN" altLang="zh-CN" dirty="0">
              <a:latin typeface="仿宋_GB2312" pitchFamily="49" charset="-122"/>
              <a:ea typeface="仿宋_GB2312" pitchFamily="49" charset="-122"/>
            </a:endParaRPr>
          </a:p>
          <a:p>
            <a:pPr>
              <a:buFont typeface="Wingdings" pitchFamily="2" charset="2"/>
              <a:buNone/>
              <a:defRPr/>
            </a:pPr>
            <a:endParaRPr lang="en-US" altLang="zh-CN" b="1" dirty="0">
              <a:latin typeface="仿宋_GB2312" pitchFamily="49" charset="-122"/>
              <a:ea typeface="仿宋_GB2312" pitchFamily="49" charset="-122"/>
              <a:sym typeface="Webdings" pitchFamily="18" charset="2"/>
            </a:endParaRPr>
          </a:p>
          <a:p>
            <a:pPr>
              <a:buFont typeface="Wingdings" pitchFamily="2" charset="2"/>
              <a:buNone/>
              <a:defRPr/>
            </a:pPr>
            <a:endParaRPr lang="en-US" altLang="zh-CN" b="1" dirty="0">
              <a:latin typeface="仿宋_GB2312" pitchFamily="49" charset="-122"/>
              <a:ea typeface="仿宋_GB2312" pitchFamily="49" charset="-122"/>
              <a:sym typeface="Webdings" pitchFamily="18" charset="2"/>
            </a:endParaRPr>
          </a:p>
          <a:p>
            <a:pPr>
              <a:buFont typeface="Wingdings" pitchFamily="2" charset="2"/>
              <a:buNone/>
              <a:defRPr/>
            </a:pPr>
            <a:endParaRPr lang="en-US" altLang="zh-CN" b="1" dirty="0">
              <a:latin typeface="仿宋_GB2312" pitchFamily="49" charset="-122"/>
              <a:ea typeface="仿宋_GB2312" pitchFamily="49" charset="-122"/>
              <a:sym typeface="Webdings" pitchFamily="18" charset="2"/>
            </a:endParaRPr>
          </a:p>
        </p:txBody>
      </p:sp>
      <p:sp>
        <p:nvSpPr>
          <p:cNvPr id="12291" name="标题 7"/>
          <p:cNvSpPr>
            <a:spLocks noGrp="1"/>
          </p:cNvSpPr>
          <p:nvPr>
            <p:ph type="title"/>
          </p:nvPr>
        </p:nvSpPr>
        <p:spPr>
          <a:xfrm>
            <a:off x="-26988" y="342900"/>
            <a:ext cx="9170988" cy="785813"/>
          </a:xfrm>
        </p:spPr>
        <p:txBody>
          <a:bodyPr anchor="t"/>
          <a:lstStyle/>
          <a:p>
            <a:pPr eaLnBrk="1" hangingPunct="1"/>
            <a:r>
              <a:rPr lang="zh-CN" altLang="en-US" smtClean="0">
                <a:latin typeface="隶书" pitchFamily="49" charset="-122"/>
                <a:ea typeface="隶书" pitchFamily="49" charset="-122"/>
              </a:rPr>
              <a:t>三、项目实施</a:t>
            </a:r>
          </a:p>
        </p:txBody>
      </p:sp>
      <p:graphicFrame>
        <p:nvGraphicFramePr>
          <p:cNvPr id="4" name="表格 3"/>
          <p:cNvGraphicFramePr>
            <a:graphicFrameLocks noGrp="1"/>
          </p:cNvGraphicFramePr>
          <p:nvPr>
            <p:extLst>
              <p:ext uri="{D42A27DB-BD31-4B8C-83A1-F6EECF244321}">
                <p14:modId xmlns:p14="http://schemas.microsoft.com/office/powerpoint/2010/main" val="3342976584"/>
              </p:ext>
            </p:extLst>
          </p:nvPr>
        </p:nvGraphicFramePr>
        <p:xfrm>
          <a:off x="3995936" y="2981960"/>
          <a:ext cx="3528392" cy="1600200"/>
        </p:xfrm>
        <a:graphic>
          <a:graphicData uri="http://schemas.openxmlformats.org/drawingml/2006/table">
            <a:tbl>
              <a:tblPr firstRow="1" firstCol="1" bandRow="1">
                <a:tableStyleId>{10A1B5D5-9B99-4C35-A422-299274C87663}</a:tableStyleId>
              </a:tblPr>
              <a:tblGrid>
                <a:gridCol w="1592348"/>
                <a:gridCol w="1936044"/>
              </a:tblGrid>
              <a:tr h="242525">
                <a:tc>
                  <a:txBody>
                    <a:bodyPr/>
                    <a:lstStyle/>
                    <a:p>
                      <a:pPr algn="ctr" latinLnBrk="1">
                        <a:lnSpc>
                          <a:spcPts val="2100"/>
                        </a:lnSpc>
                        <a:spcAft>
                          <a:spcPts val="0"/>
                        </a:spcAft>
                      </a:pPr>
                      <a:r>
                        <a:rPr lang="zh-CN" sz="1050" kern="100" dirty="0">
                          <a:effectLst/>
                        </a:rPr>
                        <a:t>文件扩展名</a:t>
                      </a:r>
                      <a:endParaRPr lang="zh-CN" sz="1050" kern="100" dirty="0">
                        <a:solidFill>
                          <a:schemeClr val="tx1"/>
                        </a:solidFill>
                        <a:effectLst/>
                        <a:latin typeface="Calibri"/>
                        <a:ea typeface="宋体"/>
                        <a:cs typeface="Times New Roman"/>
                      </a:endParaRPr>
                    </a:p>
                  </a:txBody>
                  <a:tcPr marL="68588" marR="68588" marT="0" marB="0" anchor="ctr"/>
                </a:tc>
                <a:tc>
                  <a:txBody>
                    <a:bodyPr/>
                    <a:lstStyle/>
                    <a:p>
                      <a:pPr algn="ctr" latinLnBrk="1">
                        <a:lnSpc>
                          <a:spcPts val="2100"/>
                        </a:lnSpc>
                        <a:spcAft>
                          <a:spcPts val="0"/>
                        </a:spcAft>
                      </a:pPr>
                      <a:r>
                        <a:rPr lang="zh-CN" sz="1050" kern="100" dirty="0">
                          <a:effectLst/>
                        </a:rPr>
                        <a:t>文件简介</a:t>
                      </a:r>
                      <a:endParaRPr lang="zh-CN" sz="1050" kern="100" dirty="0">
                        <a:solidFill>
                          <a:schemeClr val="tx1"/>
                        </a:solidFill>
                        <a:effectLst/>
                        <a:latin typeface="Calibri"/>
                        <a:ea typeface="宋体"/>
                        <a:cs typeface="Times New Roman"/>
                      </a:endParaRPr>
                    </a:p>
                  </a:txBody>
                  <a:tcPr marL="68588" marR="68588" marT="0" marB="0" anchor="ctr"/>
                </a:tc>
              </a:tr>
              <a:tr h="242525">
                <a:tc>
                  <a:txBody>
                    <a:bodyPr/>
                    <a:lstStyle/>
                    <a:p>
                      <a:pPr algn="ctr" latinLnBrk="1">
                        <a:lnSpc>
                          <a:spcPts val="2100"/>
                        </a:lnSpc>
                        <a:spcAft>
                          <a:spcPts val="0"/>
                        </a:spcAft>
                      </a:pPr>
                      <a:r>
                        <a:rPr lang="en-US" sz="1200" b="1" kern="100" dirty="0">
                          <a:effectLst/>
                        </a:rPr>
                        <a:t>.txt</a:t>
                      </a:r>
                      <a:endParaRPr lang="zh-CN" sz="1200" b="1" kern="100" dirty="0">
                        <a:solidFill>
                          <a:schemeClr val="tx1"/>
                        </a:solidFill>
                        <a:effectLst/>
                        <a:latin typeface="Calibri"/>
                        <a:ea typeface="宋体"/>
                        <a:cs typeface="Times New Roman"/>
                      </a:endParaRPr>
                    </a:p>
                  </a:txBody>
                  <a:tcPr marL="68588" marR="68588" marT="0" marB="0" anchor="ctr"/>
                </a:tc>
                <a:tc>
                  <a:txBody>
                    <a:bodyPr/>
                    <a:lstStyle/>
                    <a:p>
                      <a:pPr algn="ctr" latinLnBrk="1">
                        <a:lnSpc>
                          <a:spcPts val="2100"/>
                        </a:lnSpc>
                        <a:spcAft>
                          <a:spcPts val="0"/>
                        </a:spcAft>
                      </a:pPr>
                      <a:r>
                        <a:rPr lang="zh-CN" sz="1200" b="1" kern="100" dirty="0">
                          <a:effectLst/>
                        </a:rPr>
                        <a:t>文本文件</a:t>
                      </a:r>
                      <a:endParaRPr lang="zh-CN" sz="1200" b="1" kern="100" dirty="0">
                        <a:solidFill>
                          <a:schemeClr val="tx1"/>
                        </a:solidFill>
                        <a:effectLst/>
                        <a:latin typeface="Calibri"/>
                        <a:ea typeface="宋体"/>
                        <a:cs typeface="Times New Roman"/>
                      </a:endParaRPr>
                    </a:p>
                  </a:txBody>
                  <a:tcPr marL="68588" marR="68588" marT="0" marB="0" anchor="ctr"/>
                </a:tc>
              </a:tr>
              <a:tr h="242525">
                <a:tc>
                  <a:txBody>
                    <a:bodyPr/>
                    <a:lstStyle/>
                    <a:p>
                      <a:pPr algn="ctr" latinLnBrk="1">
                        <a:lnSpc>
                          <a:spcPts val="2100"/>
                        </a:lnSpc>
                        <a:spcAft>
                          <a:spcPts val="0"/>
                        </a:spcAft>
                      </a:pPr>
                      <a:r>
                        <a:rPr lang="en-US" sz="1200" b="1" kern="100">
                          <a:effectLst/>
                        </a:rPr>
                        <a:t>.docx</a:t>
                      </a:r>
                      <a:endParaRPr lang="zh-CN" sz="1200" b="1" kern="100">
                        <a:solidFill>
                          <a:schemeClr val="tx1"/>
                        </a:solidFill>
                        <a:effectLst/>
                        <a:latin typeface="Calibri"/>
                        <a:ea typeface="宋体"/>
                        <a:cs typeface="Times New Roman"/>
                      </a:endParaRPr>
                    </a:p>
                  </a:txBody>
                  <a:tcPr marL="68588" marR="68588" marT="0" marB="0" anchor="ctr"/>
                </a:tc>
                <a:tc>
                  <a:txBody>
                    <a:bodyPr/>
                    <a:lstStyle/>
                    <a:p>
                      <a:pPr algn="ctr" latinLnBrk="1">
                        <a:lnSpc>
                          <a:spcPts val="2100"/>
                        </a:lnSpc>
                        <a:spcAft>
                          <a:spcPts val="0"/>
                        </a:spcAft>
                      </a:pPr>
                      <a:r>
                        <a:rPr lang="en-US" sz="1200" b="1" kern="100" dirty="0">
                          <a:effectLst/>
                        </a:rPr>
                        <a:t>Word 2010</a:t>
                      </a:r>
                      <a:r>
                        <a:rPr lang="zh-CN" sz="1200" b="1" kern="100" dirty="0">
                          <a:effectLst/>
                        </a:rPr>
                        <a:t>文件</a:t>
                      </a:r>
                      <a:endParaRPr lang="zh-CN" sz="1200" b="1" kern="100" dirty="0">
                        <a:solidFill>
                          <a:schemeClr val="tx1"/>
                        </a:solidFill>
                        <a:effectLst/>
                        <a:latin typeface="Calibri"/>
                        <a:ea typeface="宋体"/>
                        <a:cs typeface="Times New Roman"/>
                      </a:endParaRPr>
                    </a:p>
                  </a:txBody>
                  <a:tcPr marL="68588" marR="68588" marT="0" marB="0" anchor="ctr"/>
                </a:tc>
              </a:tr>
              <a:tr h="242525">
                <a:tc>
                  <a:txBody>
                    <a:bodyPr/>
                    <a:lstStyle/>
                    <a:p>
                      <a:pPr algn="ctr" latinLnBrk="1">
                        <a:lnSpc>
                          <a:spcPts val="2100"/>
                        </a:lnSpc>
                        <a:spcAft>
                          <a:spcPts val="0"/>
                        </a:spcAft>
                      </a:pPr>
                      <a:r>
                        <a:rPr lang="en-US" sz="1200" b="1" kern="100">
                          <a:effectLst/>
                        </a:rPr>
                        <a:t>.xlsx</a:t>
                      </a:r>
                      <a:endParaRPr lang="zh-CN" sz="1200" b="1" kern="100">
                        <a:solidFill>
                          <a:schemeClr val="tx1"/>
                        </a:solidFill>
                        <a:effectLst/>
                        <a:latin typeface="Calibri"/>
                        <a:ea typeface="宋体"/>
                        <a:cs typeface="Times New Roman"/>
                      </a:endParaRPr>
                    </a:p>
                  </a:txBody>
                  <a:tcPr marL="68588" marR="68588" marT="0" marB="0" anchor="ctr"/>
                </a:tc>
                <a:tc>
                  <a:txBody>
                    <a:bodyPr/>
                    <a:lstStyle/>
                    <a:p>
                      <a:pPr algn="ctr" latinLnBrk="1">
                        <a:lnSpc>
                          <a:spcPts val="2100"/>
                        </a:lnSpc>
                        <a:spcAft>
                          <a:spcPts val="0"/>
                        </a:spcAft>
                      </a:pPr>
                      <a:r>
                        <a:rPr lang="en-US" sz="1200" b="1" kern="100" dirty="0">
                          <a:effectLst/>
                        </a:rPr>
                        <a:t>Excel 2010</a:t>
                      </a:r>
                      <a:r>
                        <a:rPr lang="zh-CN" sz="1200" b="1" kern="100" dirty="0">
                          <a:effectLst/>
                        </a:rPr>
                        <a:t>文件</a:t>
                      </a:r>
                      <a:endParaRPr lang="zh-CN" sz="1200" b="1" kern="100" dirty="0">
                        <a:solidFill>
                          <a:schemeClr val="tx1"/>
                        </a:solidFill>
                        <a:effectLst/>
                        <a:latin typeface="Calibri"/>
                        <a:ea typeface="宋体"/>
                        <a:cs typeface="Times New Roman"/>
                      </a:endParaRPr>
                    </a:p>
                  </a:txBody>
                  <a:tcPr marL="68588" marR="68588" marT="0" marB="0" anchor="ctr"/>
                </a:tc>
              </a:tr>
              <a:tr h="242525">
                <a:tc>
                  <a:txBody>
                    <a:bodyPr/>
                    <a:lstStyle/>
                    <a:p>
                      <a:pPr algn="ctr" latinLnBrk="1">
                        <a:lnSpc>
                          <a:spcPts val="2100"/>
                        </a:lnSpc>
                        <a:spcAft>
                          <a:spcPts val="0"/>
                        </a:spcAft>
                      </a:pPr>
                      <a:r>
                        <a:rPr lang="en-US" sz="1200" b="1" kern="100" dirty="0">
                          <a:effectLst/>
                        </a:rPr>
                        <a:t>.</a:t>
                      </a:r>
                      <a:r>
                        <a:rPr lang="en-US" sz="1200" b="1" kern="100" dirty="0" err="1">
                          <a:effectLst/>
                        </a:rPr>
                        <a:t>pptx</a:t>
                      </a:r>
                      <a:endParaRPr lang="zh-CN" sz="1200" b="1" kern="100" dirty="0">
                        <a:solidFill>
                          <a:schemeClr val="tx1"/>
                        </a:solidFill>
                        <a:effectLst/>
                        <a:latin typeface="Calibri"/>
                        <a:ea typeface="宋体"/>
                        <a:cs typeface="Times New Roman"/>
                      </a:endParaRPr>
                    </a:p>
                  </a:txBody>
                  <a:tcPr marL="68588" marR="68588" marT="0" marB="0" anchor="ctr"/>
                </a:tc>
                <a:tc>
                  <a:txBody>
                    <a:bodyPr/>
                    <a:lstStyle/>
                    <a:p>
                      <a:pPr algn="ctr" latinLnBrk="1">
                        <a:lnSpc>
                          <a:spcPts val="2100"/>
                        </a:lnSpc>
                        <a:spcAft>
                          <a:spcPts val="0"/>
                        </a:spcAft>
                      </a:pPr>
                      <a:r>
                        <a:rPr lang="en-US" sz="1200" b="1" kern="100" dirty="0" smtClean="0">
                          <a:effectLst/>
                        </a:rPr>
                        <a:t>Powerpoint2010</a:t>
                      </a:r>
                      <a:r>
                        <a:rPr lang="zh-CN" sz="1200" b="1" kern="100" dirty="0">
                          <a:effectLst/>
                        </a:rPr>
                        <a:t>文件</a:t>
                      </a:r>
                      <a:endParaRPr lang="zh-CN" sz="1200" b="1" kern="100" dirty="0">
                        <a:solidFill>
                          <a:schemeClr val="tx1"/>
                        </a:solidFill>
                        <a:effectLst/>
                        <a:latin typeface="Calibri"/>
                        <a:ea typeface="宋体"/>
                        <a:cs typeface="Times New Roman"/>
                      </a:endParaRPr>
                    </a:p>
                  </a:txBody>
                  <a:tcPr marL="68588" marR="68588" marT="0" marB="0" anchor="ctr"/>
                </a:tc>
              </a:tr>
              <a:tr h="242525">
                <a:tc>
                  <a:txBody>
                    <a:bodyPr/>
                    <a:lstStyle/>
                    <a:p>
                      <a:pPr algn="ctr" latinLnBrk="1">
                        <a:lnSpc>
                          <a:spcPts val="2100"/>
                        </a:lnSpc>
                        <a:spcAft>
                          <a:spcPts val="0"/>
                        </a:spcAft>
                      </a:pPr>
                      <a:r>
                        <a:rPr lang="en-US" sz="1200" b="1" kern="100">
                          <a:effectLst/>
                        </a:rPr>
                        <a:t>.pdf</a:t>
                      </a:r>
                      <a:endParaRPr lang="zh-CN" sz="1200" b="1" kern="100">
                        <a:solidFill>
                          <a:schemeClr val="tx1"/>
                        </a:solidFill>
                        <a:effectLst/>
                        <a:latin typeface="Calibri"/>
                        <a:ea typeface="宋体"/>
                        <a:cs typeface="Times New Roman"/>
                      </a:endParaRPr>
                    </a:p>
                  </a:txBody>
                  <a:tcPr marL="68588" marR="68588" marT="0" marB="0" anchor="ctr"/>
                </a:tc>
                <a:tc>
                  <a:txBody>
                    <a:bodyPr/>
                    <a:lstStyle/>
                    <a:p>
                      <a:pPr algn="ctr" latinLnBrk="1">
                        <a:lnSpc>
                          <a:spcPts val="2100"/>
                        </a:lnSpc>
                        <a:spcAft>
                          <a:spcPts val="0"/>
                        </a:spcAft>
                      </a:pPr>
                      <a:r>
                        <a:rPr lang="zh-CN" sz="1200" b="1" kern="100" dirty="0">
                          <a:effectLst/>
                        </a:rPr>
                        <a:t>电子文件格式</a:t>
                      </a:r>
                      <a:endParaRPr lang="zh-CN" sz="1200" b="1" kern="100" dirty="0">
                        <a:solidFill>
                          <a:schemeClr val="tx1"/>
                        </a:solidFill>
                        <a:effectLst/>
                        <a:latin typeface="Calibri"/>
                        <a:ea typeface="宋体"/>
                        <a:cs typeface="Times New Roman"/>
                      </a:endParaRPr>
                    </a:p>
                  </a:txBody>
                  <a:tcPr marL="68588" marR="68588" marT="0" marB="0" anchor="ctr"/>
                </a:tc>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458771275"/>
              </p:ext>
            </p:extLst>
          </p:nvPr>
        </p:nvGraphicFramePr>
        <p:xfrm>
          <a:off x="2758440" y="4869160"/>
          <a:ext cx="3887688" cy="1600200"/>
        </p:xfrm>
        <a:graphic>
          <a:graphicData uri="http://schemas.openxmlformats.org/drawingml/2006/table">
            <a:tbl>
              <a:tblPr firstRow="1" firstCol="1" bandRow="1">
                <a:tableStyleId>{10A1B5D5-9B99-4C35-A422-299274C87663}</a:tableStyleId>
              </a:tblPr>
              <a:tblGrid>
                <a:gridCol w="1239577"/>
                <a:gridCol w="2648111"/>
              </a:tblGrid>
              <a:tr h="252028">
                <a:tc>
                  <a:txBody>
                    <a:bodyPr/>
                    <a:lstStyle/>
                    <a:p>
                      <a:pPr algn="ctr" latinLnBrk="1">
                        <a:lnSpc>
                          <a:spcPts val="2100"/>
                        </a:lnSpc>
                        <a:spcAft>
                          <a:spcPts val="0"/>
                        </a:spcAft>
                      </a:pPr>
                      <a:r>
                        <a:rPr lang="zh-CN" sz="1000" b="1" kern="100" dirty="0">
                          <a:effectLst/>
                        </a:rPr>
                        <a:t>文件扩展名</a:t>
                      </a:r>
                      <a:endParaRPr lang="zh-CN" sz="1000" b="1" kern="100" dirty="0">
                        <a:effectLst/>
                        <a:latin typeface="Calibri"/>
                        <a:ea typeface="宋体"/>
                        <a:cs typeface="Times New Roman"/>
                      </a:endParaRPr>
                    </a:p>
                  </a:txBody>
                  <a:tcPr marL="68583" marR="68583" marT="0" marB="0" anchor="ctr"/>
                </a:tc>
                <a:tc>
                  <a:txBody>
                    <a:bodyPr/>
                    <a:lstStyle/>
                    <a:p>
                      <a:pPr algn="ctr" latinLnBrk="1">
                        <a:lnSpc>
                          <a:spcPts val="2100"/>
                        </a:lnSpc>
                        <a:spcAft>
                          <a:spcPts val="0"/>
                        </a:spcAft>
                      </a:pPr>
                      <a:r>
                        <a:rPr lang="zh-CN" sz="1000" b="1" kern="100" dirty="0">
                          <a:effectLst/>
                        </a:rPr>
                        <a:t>文件简介</a:t>
                      </a:r>
                      <a:endParaRPr lang="zh-CN" sz="1000" b="1" kern="100" dirty="0">
                        <a:effectLst/>
                        <a:latin typeface="Calibri"/>
                        <a:ea typeface="宋体"/>
                        <a:cs typeface="Times New Roman"/>
                      </a:endParaRPr>
                    </a:p>
                  </a:txBody>
                  <a:tcPr marL="68583" marR="68583" marT="0" marB="0" anchor="ctr"/>
                </a:tc>
              </a:tr>
              <a:tr h="252028">
                <a:tc>
                  <a:txBody>
                    <a:bodyPr/>
                    <a:lstStyle/>
                    <a:p>
                      <a:pPr algn="ctr" latinLnBrk="1">
                        <a:lnSpc>
                          <a:spcPts val="2100"/>
                        </a:lnSpc>
                        <a:spcAft>
                          <a:spcPts val="0"/>
                        </a:spcAft>
                      </a:pPr>
                      <a:r>
                        <a:rPr lang="en-US" sz="1200" b="1" u="none" strike="noStrike" kern="100" dirty="0">
                          <a:effectLst/>
                        </a:rPr>
                        <a:t>.</a:t>
                      </a:r>
                      <a:r>
                        <a:rPr lang="en-US" sz="1200" b="1" u="none" strike="noStrike" kern="100" dirty="0" smtClean="0">
                          <a:effectLst/>
                        </a:rPr>
                        <a:t>jpg</a:t>
                      </a:r>
                      <a:endParaRPr lang="zh-CN" sz="1200" b="1" kern="100" dirty="0">
                        <a:effectLst/>
                        <a:latin typeface="Calibri"/>
                        <a:ea typeface="宋体"/>
                        <a:cs typeface="Times New Roman"/>
                      </a:endParaRPr>
                    </a:p>
                  </a:txBody>
                  <a:tcPr marL="68583" marR="68583" marT="0" marB="0" anchor="ctr"/>
                </a:tc>
                <a:tc>
                  <a:txBody>
                    <a:bodyPr/>
                    <a:lstStyle/>
                    <a:p>
                      <a:pPr algn="ctr" latinLnBrk="1">
                        <a:lnSpc>
                          <a:spcPts val="2100"/>
                        </a:lnSpc>
                        <a:spcAft>
                          <a:spcPts val="0"/>
                        </a:spcAft>
                      </a:pPr>
                      <a:r>
                        <a:rPr lang="zh-CN" sz="1200" b="1" u="none" strike="noStrike" kern="100" dirty="0">
                          <a:effectLst/>
                          <a:latin typeface="宋体" panose="02010600030101010101" pitchFamily="2" charset="-122"/>
                          <a:ea typeface="宋体" panose="02010600030101010101" pitchFamily="2" charset="-122"/>
                        </a:rPr>
                        <a:t>压缩图像文件格式</a:t>
                      </a:r>
                      <a:endParaRPr lang="zh-CN" sz="1200" b="1" kern="100" dirty="0">
                        <a:effectLst/>
                        <a:latin typeface="宋体" panose="02010600030101010101" pitchFamily="2" charset="-122"/>
                        <a:ea typeface="宋体" panose="02010600030101010101" pitchFamily="2" charset="-122"/>
                        <a:cs typeface="Times New Roman"/>
                      </a:endParaRPr>
                    </a:p>
                  </a:txBody>
                  <a:tcPr marL="68583" marR="68583" marT="0" marB="0" anchor="ctr"/>
                </a:tc>
              </a:tr>
              <a:tr h="252028">
                <a:tc>
                  <a:txBody>
                    <a:bodyPr/>
                    <a:lstStyle/>
                    <a:p>
                      <a:pPr algn="ctr" latinLnBrk="1">
                        <a:lnSpc>
                          <a:spcPts val="2100"/>
                        </a:lnSpc>
                        <a:spcAft>
                          <a:spcPts val="0"/>
                        </a:spcAft>
                      </a:pPr>
                      <a:r>
                        <a:rPr lang="en-US" sz="1200" b="1" u="none" strike="noStrike" kern="100" dirty="0">
                          <a:effectLst/>
                        </a:rPr>
                        <a:t>.</a:t>
                      </a:r>
                      <a:r>
                        <a:rPr lang="en-US" sz="1200" b="1" u="none" strike="noStrike" kern="100" dirty="0" err="1">
                          <a:effectLst/>
                        </a:rPr>
                        <a:t>psd</a:t>
                      </a:r>
                      <a:endParaRPr lang="zh-CN" sz="1200" b="1" kern="100" dirty="0">
                        <a:effectLst/>
                        <a:latin typeface="Calibri"/>
                        <a:ea typeface="宋体"/>
                        <a:cs typeface="Times New Roman"/>
                      </a:endParaRPr>
                    </a:p>
                  </a:txBody>
                  <a:tcPr marL="68583" marR="68583" marT="0" marB="0" anchor="ctr"/>
                </a:tc>
                <a:tc>
                  <a:txBody>
                    <a:bodyPr/>
                    <a:lstStyle/>
                    <a:p>
                      <a:pPr algn="ctr" latinLnBrk="1">
                        <a:lnSpc>
                          <a:spcPts val="2100"/>
                        </a:lnSpc>
                        <a:spcAft>
                          <a:spcPts val="0"/>
                        </a:spcAft>
                      </a:pPr>
                      <a:r>
                        <a:rPr lang="en-US" sz="1200" b="1" u="none" strike="noStrike" kern="100" dirty="0">
                          <a:effectLst/>
                          <a:latin typeface="宋体" panose="02010600030101010101" pitchFamily="2" charset="-122"/>
                          <a:ea typeface="宋体" panose="02010600030101010101" pitchFamily="2" charset="-122"/>
                        </a:rPr>
                        <a:t>Photoshop</a:t>
                      </a:r>
                      <a:r>
                        <a:rPr lang="zh-CN" sz="1200" b="1" u="none" strike="noStrike" kern="100" dirty="0">
                          <a:effectLst/>
                          <a:latin typeface="宋体" panose="02010600030101010101" pitchFamily="2" charset="-122"/>
                          <a:ea typeface="宋体" panose="02010600030101010101" pitchFamily="2" charset="-122"/>
                        </a:rPr>
                        <a:t>生成的文件</a:t>
                      </a:r>
                      <a:endParaRPr lang="zh-CN" sz="1200" b="1" kern="100" dirty="0">
                        <a:effectLst/>
                        <a:latin typeface="宋体" panose="02010600030101010101" pitchFamily="2" charset="-122"/>
                        <a:ea typeface="宋体" panose="02010600030101010101" pitchFamily="2" charset="-122"/>
                        <a:cs typeface="Times New Roman"/>
                      </a:endParaRPr>
                    </a:p>
                  </a:txBody>
                  <a:tcPr marL="68583" marR="68583" marT="0" marB="0" anchor="ctr"/>
                </a:tc>
              </a:tr>
              <a:tr h="252028">
                <a:tc>
                  <a:txBody>
                    <a:bodyPr/>
                    <a:lstStyle/>
                    <a:p>
                      <a:pPr algn="ctr" latinLnBrk="1">
                        <a:lnSpc>
                          <a:spcPts val="2100"/>
                        </a:lnSpc>
                        <a:spcAft>
                          <a:spcPts val="0"/>
                        </a:spcAft>
                      </a:pPr>
                      <a:r>
                        <a:rPr lang="en-US" sz="1200" b="1" u="none" strike="noStrike" kern="100" dirty="0">
                          <a:effectLst/>
                        </a:rPr>
                        <a:t>.gif</a:t>
                      </a:r>
                      <a:endParaRPr lang="zh-CN" sz="1200" b="1" kern="100" dirty="0">
                        <a:effectLst/>
                        <a:latin typeface="Calibri"/>
                        <a:ea typeface="宋体"/>
                        <a:cs typeface="Times New Roman"/>
                      </a:endParaRPr>
                    </a:p>
                  </a:txBody>
                  <a:tcPr marL="68583" marR="68583" marT="0" marB="0" anchor="ctr"/>
                </a:tc>
                <a:tc>
                  <a:txBody>
                    <a:bodyPr/>
                    <a:lstStyle/>
                    <a:p>
                      <a:pPr algn="ctr" latinLnBrk="1">
                        <a:lnSpc>
                          <a:spcPts val="2100"/>
                        </a:lnSpc>
                        <a:spcAft>
                          <a:spcPts val="0"/>
                        </a:spcAft>
                      </a:pPr>
                      <a:r>
                        <a:rPr lang="zh-CN" sz="1200" b="1" u="none" strike="noStrike" kern="100" dirty="0">
                          <a:effectLst/>
                          <a:latin typeface="宋体" panose="02010600030101010101" pitchFamily="2" charset="-122"/>
                          <a:ea typeface="宋体" panose="02010600030101010101" pitchFamily="2" charset="-122"/>
                        </a:rPr>
                        <a:t>用于互联网的压缩文件格式</a:t>
                      </a:r>
                      <a:endParaRPr lang="zh-CN" sz="1200" b="1" kern="100" dirty="0">
                        <a:effectLst/>
                        <a:latin typeface="宋体" panose="02010600030101010101" pitchFamily="2" charset="-122"/>
                        <a:ea typeface="宋体" panose="02010600030101010101" pitchFamily="2" charset="-122"/>
                        <a:cs typeface="Times New Roman"/>
                      </a:endParaRPr>
                    </a:p>
                  </a:txBody>
                  <a:tcPr marL="68583" marR="68583" marT="0" marB="0" anchor="ctr"/>
                </a:tc>
              </a:tr>
              <a:tr h="252028">
                <a:tc>
                  <a:txBody>
                    <a:bodyPr/>
                    <a:lstStyle/>
                    <a:p>
                      <a:pPr algn="ctr" latinLnBrk="1">
                        <a:lnSpc>
                          <a:spcPts val="2100"/>
                        </a:lnSpc>
                        <a:spcAft>
                          <a:spcPts val="0"/>
                        </a:spcAft>
                      </a:pPr>
                      <a:r>
                        <a:rPr lang="en-US" sz="1200" b="1" u="none" strike="noStrike" kern="100" dirty="0">
                          <a:effectLst/>
                        </a:rPr>
                        <a:t>.bmp</a:t>
                      </a:r>
                      <a:endParaRPr lang="zh-CN" sz="1200" b="1" kern="100" dirty="0">
                        <a:effectLst/>
                        <a:latin typeface="Calibri"/>
                        <a:ea typeface="宋体"/>
                        <a:cs typeface="Times New Roman"/>
                      </a:endParaRPr>
                    </a:p>
                  </a:txBody>
                  <a:tcPr marL="68583" marR="68583" marT="0" marB="0" anchor="ctr"/>
                </a:tc>
                <a:tc>
                  <a:txBody>
                    <a:bodyPr/>
                    <a:lstStyle/>
                    <a:p>
                      <a:pPr algn="ctr" latinLnBrk="1">
                        <a:lnSpc>
                          <a:spcPts val="2100"/>
                        </a:lnSpc>
                        <a:spcAft>
                          <a:spcPts val="0"/>
                        </a:spcAft>
                      </a:pPr>
                      <a:r>
                        <a:rPr lang="zh-CN" sz="1200" b="1" u="none" strike="noStrike" kern="100" dirty="0">
                          <a:effectLst/>
                          <a:latin typeface="宋体" panose="02010600030101010101" pitchFamily="2" charset="-122"/>
                          <a:ea typeface="宋体" panose="02010600030101010101" pitchFamily="2" charset="-122"/>
                        </a:rPr>
                        <a:t>位图文件，不压缩的文件格式</a:t>
                      </a:r>
                      <a:endParaRPr lang="zh-CN" sz="1200" b="1" kern="100" dirty="0">
                        <a:effectLst/>
                        <a:latin typeface="宋体" panose="02010600030101010101" pitchFamily="2" charset="-122"/>
                        <a:ea typeface="宋体" panose="02010600030101010101" pitchFamily="2" charset="-122"/>
                        <a:cs typeface="Times New Roman"/>
                      </a:endParaRPr>
                    </a:p>
                  </a:txBody>
                  <a:tcPr marL="68583" marR="68583" marT="0" marB="0" anchor="ctr"/>
                </a:tc>
              </a:tr>
              <a:tr h="252028">
                <a:tc>
                  <a:txBody>
                    <a:bodyPr/>
                    <a:lstStyle/>
                    <a:p>
                      <a:pPr algn="ctr" latinLnBrk="1">
                        <a:lnSpc>
                          <a:spcPts val="2100"/>
                        </a:lnSpc>
                        <a:spcAft>
                          <a:spcPts val="0"/>
                        </a:spcAft>
                      </a:pPr>
                      <a:r>
                        <a:rPr lang="en-US" sz="1200" b="1" u="none" strike="noStrike" kern="100" dirty="0">
                          <a:effectLst/>
                        </a:rPr>
                        <a:t>.</a:t>
                      </a:r>
                      <a:r>
                        <a:rPr lang="en-US" sz="1200" b="1" u="none" strike="noStrike" kern="100" dirty="0" err="1">
                          <a:effectLst/>
                        </a:rPr>
                        <a:t>png</a:t>
                      </a:r>
                      <a:endParaRPr lang="zh-CN" sz="1200" b="1" kern="100" dirty="0">
                        <a:effectLst/>
                        <a:latin typeface="Calibri"/>
                        <a:ea typeface="宋体"/>
                        <a:cs typeface="Times New Roman"/>
                      </a:endParaRPr>
                    </a:p>
                  </a:txBody>
                  <a:tcPr marL="68583" marR="68583" marT="0" marB="0" anchor="ctr"/>
                </a:tc>
                <a:tc>
                  <a:txBody>
                    <a:bodyPr/>
                    <a:lstStyle/>
                    <a:p>
                      <a:pPr algn="ctr" latinLnBrk="1">
                        <a:lnSpc>
                          <a:spcPts val="2100"/>
                        </a:lnSpc>
                        <a:spcAft>
                          <a:spcPts val="0"/>
                        </a:spcAft>
                      </a:pPr>
                      <a:r>
                        <a:rPr lang="zh-CN" sz="1200" b="1" u="none" strike="noStrike" kern="100" dirty="0">
                          <a:effectLst/>
                          <a:latin typeface="宋体" panose="02010600030101010101" pitchFamily="2" charset="-122"/>
                          <a:ea typeface="宋体" panose="02010600030101010101" pitchFamily="2" charset="-122"/>
                        </a:rPr>
                        <a:t>比</a:t>
                      </a:r>
                      <a:r>
                        <a:rPr lang="en-US" sz="1200" b="1" u="none" strike="noStrike" kern="100" dirty="0">
                          <a:effectLst/>
                          <a:latin typeface="宋体" panose="02010600030101010101" pitchFamily="2" charset="-122"/>
                          <a:ea typeface="宋体" panose="02010600030101010101" pitchFamily="2" charset="-122"/>
                        </a:rPr>
                        <a:t>GIF</a:t>
                      </a:r>
                      <a:r>
                        <a:rPr lang="zh-CN" sz="1200" b="1" u="none" strike="noStrike" kern="100" dirty="0">
                          <a:effectLst/>
                          <a:latin typeface="宋体" panose="02010600030101010101" pitchFamily="2" charset="-122"/>
                          <a:ea typeface="宋体" panose="02010600030101010101" pitchFamily="2" charset="-122"/>
                        </a:rPr>
                        <a:t>小</a:t>
                      </a:r>
                      <a:r>
                        <a:rPr lang="en-US" sz="1200" b="1" u="none" strike="noStrike" kern="100" dirty="0">
                          <a:effectLst/>
                          <a:latin typeface="宋体" panose="02010600030101010101" pitchFamily="2" charset="-122"/>
                          <a:ea typeface="宋体" panose="02010600030101010101" pitchFamily="2" charset="-122"/>
                        </a:rPr>
                        <a:t>30%</a:t>
                      </a:r>
                      <a:r>
                        <a:rPr lang="zh-CN" sz="1200" b="1" u="none" strike="noStrike" kern="100" dirty="0">
                          <a:effectLst/>
                          <a:latin typeface="宋体" panose="02010600030101010101" pitchFamily="2" charset="-122"/>
                          <a:ea typeface="宋体" panose="02010600030101010101" pitchFamily="2" charset="-122"/>
                        </a:rPr>
                        <a:t>的无损压缩图像文件</a:t>
                      </a:r>
                      <a:endParaRPr lang="zh-CN" sz="1200" b="1" kern="100" dirty="0">
                        <a:effectLst/>
                        <a:latin typeface="宋体" panose="02010600030101010101" pitchFamily="2" charset="-122"/>
                        <a:ea typeface="宋体" panose="02010600030101010101" pitchFamily="2" charset="-122"/>
                        <a:cs typeface="Times New Roman"/>
                      </a:endParaRPr>
                    </a:p>
                  </a:txBody>
                  <a:tcPr marL="68583" marR="68583" marT="0" marB="0" anchor="ctr"/>
                </a:tc>
              </a:tr>
            </a:tbl>
          </a:graphicData>
        </a:graphic>
      </p:graphicFrame>
    </p:spTree>
  </p:cSld>
  <p:clrMapOvr>
    <a:masterClrMapping/>
  </p:clrMapOvr>
  <p:transition advTm="22922">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263650"/>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latinLnBrk="1">
              <a:defRPr/>
            </a:pPr>
            <a:r>
              <a:rPr lang="en-US" altLang="zh-CN" b="1" dirty="0">
                <a:latin typeface="仿宋_GB2312" pitchFamily="49" charset="-122"/>
                <a:ea typeface="仿宋_GB2312" pitchFamily="49" charset="-122"/>
                <a:sym typeface="Webdings" pitchFamily="18" charset="2"/>
              </a:rPr>
              <a:t>③</a:t>
            </a:r>
            <a:r>
              <a:rPr lang="zh-CN" altLang="zh-CN" b="1" dirty="0">
                <a:latin typeface="仿宋_GB2312" panose="02010609030101010101" pitchFamily="49" charset="-122"/>
                <a:ea typeface="仿宋_GB2312" panose="02010609030101010101" pitchFamily="49" charset="-122"/>
              </a:rPr>
              <a:t>压缩文件类型</a:t>
            </a:r>
            <a:endParaRPr lang="zh-CN" altLang="zh-CN" dirty="0">
              <a:latin typeface="仿宋_GB2312" panose="02010609030101010101" pitchFamily="49" charset="-122"/>
              <a:ea typeface="仿宋_GB2312" panose="02010609030101010101" pitchFamily="49" charset="-122"/>
            </a:endParaRPr>
          </a:p>
          <a:p>
            <a:pPr latinLnBrk="1">
              <a:defRPr/>
            </a:pPr>
            <a:r>
              <a:rPr lang="zh-CN" altLang="zh-CN" dirty="0"/>
              <a:t>　</a:t>
            </a:r>
            <a:r>
              <a:rPr lang="zh-CN" altLang="zh-CN" dirty="0">
                <a:latin typeface="仿宋_GB2312" pitchFamily="49" charset="-122"/>
                <a:ea typeface="仿宋_GB2312" pitchFamily="49" charset="-122"/>
              </a:rPr>
              <a:t>通过压缩算法将普通文件打包压缩之后生成的文件，可以有效地节省存</a:t>
            </a:r>
            <a:endParaRPr lang="en-US" altLang="zh-CN" dirty="0">
              <a:latin typeface="仿宋_GB2312" pitchFamily="49" charset="-122"/>
              <a:ea typeface="仿宋_GB2312" pitchFamily="49" charset="-122"/>
            </a:endParaRPr>
          </a:p>
          <a:p>
            <a:pPr latinLnBrk="1">
              <a:defRPr/>
            </a:pPr>
            <a:r>
              <a:rPr lang="zh-CN" altLang="zh-CN" dirty="0">
                <a:latin typeface="仿宋_GB2312" pitchFamily="49" charset="-122"/>
                <a:ea typeface="仿宋_GB2312" pitchFamily="49" charset="-122"/>
              </a:rPr>
              <a:t>储空间。</a:t>
            </a:r>
            <a:endParaRPr lang="en-US" altLang="zh-CN" dirty="0">
              <a:latin typeface="仿宋_GB2312" pitchFamily="49" charset="-122"/>
              <a:ea typeface="仿宋_GB2312" pitchFamily="49" charset="-122"/>
            </a:endParaRPr>
          </a:p>
          <a:p>
            <a:pPr latinLnBrk="1">
              <a:defRPr/>
            </a:pPr>
            <a:endParaRPr lang="zh-CN" altLang="zh-CN" dirty="0"/>
          </a:p>
          <a:p>
            <a:pPr>
              <a:spcAft>
                <a:spcPts val="600"/>
              </a:spcAft>
              <a:buFont typeface="Wingdings" pitchFamily="2" charset="2"/>
              <a:buNone/>
              <a:defRPr/>
            </a:pPr>
            <a:endParaRPr lang="en-US" altLang="zh-CN" dirty="0">
              <a:latin typeface="仿宋_GB2312" pitchFamily="49" charset="-122"/>
              <a:ea typeface="仿宋_GB2312" pitchFamily="49" charset="-122"/>
            </a:endParaRPr>
          </a:p>
          <a:p>
            <a:pPr>
              <a:defRPr/>
            </a:pPr>
            <a:endParaRPr lang="en-US" altLang="zh-CN" dirty="0">
              <a:latin typeface="仿宋_GB2312" pitchFamily="49" charset="-122"/>
              <a:ea typeface="仿宋_GB2312" pitchFamily="49" charset="-122"/>
            </a:endParaRPr>
          </a:p>
          <a:p>
            <a:pPr>
              <a:defRPr/>
            </a:pPr>
            <a:endParaRPr lang="en-US" altLang="zh-CN" dirty="0">
              <a:latin typeface="仿宋_GB2312" pitchFamily="49" charset="-122"/>
              <a:ea typeface="仿宋_GB2312" pitchFamily="49" charset="-122"/>
            </a:endParaRPr>
          </a:p>
          <a:p>
            <a:pPr latinLnBrk="1">
              <a:defRPr/>
            </a:pPr>
            <a:endParaRPr lang="en-US" altLang="zh-CN" b="1" dirty="0">
              <a:latin typeface="仿宋_GB2312" pitchFamily="49" charset="-122"/>
              <a:ea typeface="仿宋_GB2312" pitchFamily="49" charset="-122"/>
            </a:endParaRPr>
          </a:p>
          <a:p>
            <a:pPr latinLnBrk="1">
              <a:defRPr/>
            </a:pPr>
            <a:r>
              <a:rPr lang="zh-CN" altLang="en-US" b="1" dirty="0" smtClean="0">
                <a:latin typeface="仿宋_GB2312" pitchFamily="49" charset="-122"/>
                <a:ea typeface="仿宋_GB2312" pitchFamily="49" charset="-122"/>
              </a:rPr>
              <a:t>④</a:t>
            </a:r>
            <a:r>
              <a:rPr lang="zh-CN" altLang="zh-CN" b="1" dirty="0">
                <a:latin typeface="仿宋_GB2312" panose="02010609030101010101" pitchFamily="49" charset="-122"/>
                <a:ea typeface="仿宋_GB2312" panose="02010609030101010101" pitchFamily="49" charset="-122"/>
              </a:rPr>
              <a:t>音频文件类型</a:t>
            </a:r>
            <a:endParaRPr lang="zh-CN" altLang="zh-CN" dirty="0">
              <a:latin typeface="仿宋_GB2312" panose="02010609030101010101" pitchFamily="49" charset="-122"/>
              <a:ea typeface="仿宋_GB2312" panose="02010609030101010101" pitchFamily="49" charset="-122"/>
            </a:endParaRPr>
          </a:p>
          <a:p>
            <a:pPr latinLnBrk="1">
              <a:defRPr/>
            </a:pPr>
            <a:r>
              <a:rPr lang="zh-CN" altLang="zh-CN" dirty="0"/>
              <a:t>　</a:t>
            </a:r>
            <a:r>
              <a:rPr lang="zh-CN" altLang="zh-CN" dirty="0">
                <a:latin typeface="仿宋_GB2312" pitchFamily="49" charset="-122"/>
                <a:ea typeface="仿宋_GB2312" pitchFamily="49" charset="-122"/>
              </a:rPr>
              <a:t>音频文件类型是通过录制和压缩而生成的声音文件。</a:t>
            </a:r>
          </a:p>
          <a:p>
            <a:pPr latinLnBrk="1">
              <a:defRPr/>
            </a:pPr>
            <a:endParaRPr lang="en-US" altLang="zh-CN" dirty="0"/>
          </a:p>
          <a:p>
            <a:pPr latinLnBrk="1">
              <a:defRPr/>
            </a:pPr>
            <a:endParaRPr lang="en-US" altLang="zh-CN" dirty="0"/>
          </a:p>
          <a:p>
            <a:pPr latinLnBrk="1">
              <a:defRPr/>
            </a:pPr>
            <a:endParaRPr lang="en-US" altLang="zh-CN" dirty="0"/>
          </a:p>
          <a:p>
            <a:pPr latinLnBrk="1">
              <a:defRPr/>
            </a:pPr>
            <a:endParaRPr lang="en-US" altLang="zh-CN" dirty="0"/>
          </a:p>
          <a:p>
            <a:pPr latinLnBrk="1">
              <a:defRPr/>
            </a:pPr>
            <a:endParaRPr lang="en-US" altLang="zh-CN" dirty="0"/>
          </a:p>
          <a:p>
            <a:pPr latinLnBrk="1">
              <a:defRPr/>
            </a:pPr>
            <a:endParaRPr lang="en-US" altLang="zh-CN" dirty="0"/>
          </a:p>
          <a:p>
            <a:pPr>
              <a:defRPr/>
            </a:pPr>
            <a:endParaRPr lang="en-US" altLang="zh-CN" b="1" dirty="0">
              <a:latin typeface="仿宋_GB2312" pitchFamily="49" charset="-122"/>
              <a:ea typeface="仿宋_GB2312" pitchFamily="49" charset="-122"/>
            </a:endParaRPr>
          </a:p>
          <a:p>
            <a:pPr>
              <a:defRPr/>
            </a:pPr>
            <a:endParaRPr lang="zh-CN" altLang="zh-CN" dirty="0">
              <a:latin typeface="仿宋_GB2312" pitchFamily="49" charset="-122"/>
              <a:ea typeface="仿宋_GB2312" pitchFamily="49" charset="-122"/>
            </a:endParaRPr>
          </a:p>
          <a:p>
            <a:pPr>
              <a:buFont typeface="Wingdings" pitchFamily="2" charset="2"/>
              <a:buNone/>
              <a:defRPr/>
            </a:pPr>
            <a:endParaRPr lang="en-US" altLang="zh-CN" b="1" dirty="0">
              <a:latin typeface="仿宋_GB2312" pitchFamily="49" charset="-122"/>
              <a:ea typeface="仿宋_GB2312" pitchFamily="49" charset="-122"/>
              <a:sym typeface="Webdings" pitchFamily="18" charset="2"/>
            </a:endParaRPr>
          </a:p>
          <a:p>
            <a:pPr>
              <a:buFont typeface="Wingdings" pitchFamily="2" charset="2"/>
              <a:buNone/>
              <a:defRPr/>
            </a:pPr>
            <a:endParaRPr lang="en-US" altLang="zh-CN" b="1" dirty="0">
              <a:latin typeface="仿宋_GB2312" pitchFamily="49" charset="-122"/>
              <a:ea typeface="仿宋_GB2312" pitchFamily="49" charset="-122"/>
              <a:sym typeface="Webdings" pitchFamily="18" charset="2"/>
            </a:endParaRPr>
          </a:p>
          <a:p>
            <a:pPr>
              <a:buFont typeface="Wingdings" pitchFamily="2" charset="2"/>
              <a:buNone/>
              <a:defRPr/>
            </a:pPr>
            <a:endParaRPr lang="en-US" altLang="zh-CN" b="1" dirty="0">
              <a:latin typeface="仿宋_GB2312" pitchFamily="49" charset="-122"/>
              <a:ea typeface="仿宋_GB2312" pitchFamily="49" charset="-122"/>
              <a:sym typeface="Webdings" pitchFamily="18" charset="2"/>
            </a:endParaRPr>
          </a:p>
        </p:txBody>
      </p:sp>
      <p:sp>
        <p:nvSpPr>
          <p:cNvPr id="13315" name="标题 7"/>
          <p:cNvSpPr>
            <a:spLocks noGrp="1"/>
          </p:cNvSpPr>
          <p:nvPr>
            <p:ph type="title"/>
          </p:nvPr>
        </p:nvSpPr>
        <p:spPr>
          <a:xfrm>
            <a:off x="-26988" y="342900"/>
            <a:ext cx="9170988" cy="785813"/>
          </a:xfrm>
        </p:spPr>
        <p:txBody>
          <a:bodyPr anchor="t"/>
          <a:lstStyle/>
          <a:p>
            <a:pPr eaLnBrk="1" hangingPunct="1"/>
            <a:r>
              <a:rPr lang="zh-CN" altLang="en-US" smtClean="0">
                <a:latin typeface="隶书" pitchFamily="49" charset="-122"/>
                <a:ea typeface="隶书" pitchFamily="49" charset="-122"/>
              </a:rPr>
              <a:t>三、项目实施</a:t>
            </a:r>
          </a:p>
        </p:txBody>
      </p:sp>
      <p:graphicFrame>
        <p:nvGraphicFramePr>
          <p:cNvPr id="2" name="表格 1"/>
          <p:cNvGraphicFramePr>
            <a:graphicFrameLocks noGrp="1"/>
          </p:cNvGraphicFramePr>
          <p:nvPr>
            <p:extLst>
              <p:ext uri="{D42A27DB-BD31-4B8C-83A1-F6EECF244321}">
                <p14:modId xmlns:p14="http://schemas.microsoft.com/office/powerpoint/2010/main" val="389095816"/>
              </p:ext>
            </p:extLst>
          </p:nvPr>
        </p:nvGraphicFramePr>
        <p:xfrm>
          <a:off x="3130773" y="2276872"/>
          <a:ext cx="3673475" cy="1333500"/>
        </p:xfrm>
        <a:graphic>
          <a:graphicData uri="http://schemas.openxmlformats.org/drawingml/2006/table">
            <a:tbl>
              <a:tblPr firstRow="1" firstCol="1" bandRow="1">
                <a:tableStyleId>{10A1B5D5-9B99-4C35-A422-299274C87663}</a:tableStyleId>
              </a:tblPr>
              <a:tblGrid>
                <a:gridCol w="1044921"/>
                <a:gridCol w="2628554"/>
              </a:tblGrid>
              <a:tr h="257821">
                <a:tc>
                  <a:txBody>
                    <a:bodyPr/>
                    <a:lstStyle/>
                    <a:p>
                      <a:pPr algn="ctr" latinLnBrk="1">
                        <a:lnSpc>
                          <a:spcPts val="2100"/>
                        </a:lnSpc>
                        <a:spcAft>
                          <a:spcPts val="0"/>
                        </a:spcAft>
                      </a:pPr>
                      <a:r>
                        <a:rPr lang="zh-CN" sz="1050" b="1" kern="100" dirty="0">
                          <a:effectLst/>
                        </a:rPr>
                        <a:t>文件扩展名</a:t>
                      </a:r>
                      <a:endParaRPr lang="zh-CN" sz="1050" b="1" kern="100" dirty="0">
                        <a:effectLst/>
                        <a:latin typeface="Calibri"/>
                        <a:ea typeface="宋体"/>
                        <a:cs typeface="Times New Roman"/>
                      </a:endParaRPr>
                    </a:p>
                  </a:txBody>
                  <a:tcPr marL="68591" marR="68591" marT="0" marB="0" anchor="ctr"/>
                </a:tc>
                <a:tc>
                  <a:txBody>
                    <a:bodyPr/>
                    <a:lstStyle/>
                    <a:p>
                      <a:pPr algn="ctr" latinLnBrk="1">
                        <a:lnSpc>
                          <a:spcPts val="2100"/>
                        </a:lnSpc>
                        <a:spcAft>
                          <a:spcPts val="0"/>
                        </a:spcAft>
                      </a:pPr>
                      <a:r>
                        <a:rPr lang="zh-CN" sz="1050" b="1" kern="100">
                          <a:effectLst/>
                        </a:rPr>
                        <a:t>文件简介</a:t>
                      </a:r>
                      <a:endParaRPr lang="zh-CN" sz="1050" b="1" kern="100">
                        <a:effectLst/>
                        <a:latin typeface="Calibri"/>
                        <a:ea typeface="宋体"/>
                        <a:cs typeface="Times New Roman"/>
                      </a:endParaRPr>
                    </a:p>
                  </a:txBody>
                  <a:tcPr marL="68591" marR="68591" marT="0" marB="0" anchor="ctr"/>
                </a:tc>
              </a:tr>
              <a:tr h="259581">
                <a:tc>
                  <a:txBody>
                    <a:bodyPr/>
                    <a:lstStyle/>
                    <a:p>
                      <a:pPr algn="ctr" latinLnBrk="1">
                        <a:lnSpc>
                          <a:spcPts val="2100"/>
                        </a:lnSpc>
                        <a:spcAft>
                          <a:spcPts val="0"/>
                        </a:spcAft>
                      </a:pPr>
                      <a:r>
                        <a:rPr lang="en-US" sz="1200" b="1" u="none" strike="noStrike" kern="100" dirty="0">
                          <a:effectLst/>
                        </a:rPr>
                        <a:t>.</a:t>
                      </a:r>
                      <a:r>
                        <a:rPr lang="en-US" sz="1200" b="1" u="none" strike="noStrike" kern="100" dirty="0" err="1">
                          <a:effectLst/>
                        </a:rPr>
                        <a:t>rar</a:t>
                      </a:r>
                      <a:endParaRPr lang="zh-CN" sz="1200" b="1" kern="100" dirty="0">
                        <a:effectLst/>
                        <a:latin typeface="Calibri"/>
                        <a:ea typeface="宋体"/>
                        <a:cs typeface="Times New Roman"/>
                      </a:endParaRPr>
                    </a:p>
                  </a:txBody>
                  <a:tcPr marL="68591" marR="68591" marT="0" marB="0" anchor="ctr"/>
                </a:tc>
                <a:tc>
                  <a:txBody>
                    <a:bodyPr/>
                    <a:lstStyle/>
                    <a:p>
                      <a:pPr algn="ctr" latinLnBrk="1">
                        <a:lnSpc>
                          <a:spcPts val="2100"/>
                        </a:lnSpc>
                        <a:spcAft>
                          <a:spcPts val="0"/>
                        </a:spcAft>
                      </a:pPr>
                      <a:r>
                        <a:rPr lang="zh-CN" sz="1200" b="1" u="none" strike="noStrike" kern="100" dirty="0">
                          <a:effectLst/>
                        </a:rPr>
                        <a:t>通过</a:t>
                      </a:r>
                      <a:r>
                        <a:rPr lang="en-US" sz="1200" b="1" u="none" strike="noStrike" kern="100" dirty="0">
                          <a:effectLst/>
                        </a:rPr>
                        <a:t>RAR</a:t>
                      </a:r>
                      <a:r>
                        <a:rPr lang="zh-CN" sz="1200" b="1" u="none" strike="noStrike" kern="100" dirty="0">
                          <a:effectLst/>
                        </a:rPr>
                        <a:t>算法压缩的文件</a:t>
                      </a:r>
                      <a:endParaRPr lang="zh-CN" sz="1200" b="1" kern="100" dirty="0">
                        <a:effectLst/>
                        <a:latin typeface="Calibri"/>
                        <a:ea typeface="宋体"/>
                        <a:cs typeface="Times New Roman"/>
                      </a:endParaRPr>
                    </a:p>
                  </a:txBody>
                  <a:tcPr marL="68591" marR="68591" marT="0" marB="0" anchor="ctr"/>
                </a:tc>
              </a:tr>
              <a:tr h="259581">
                <a:tc>
                  <a:txBody>
                    <a:bodyPr/>
                    <a:lstStyle/>
                    <a:p>
                      <a:pPr algn="ctr" latinLnBrk="1">
                        <a:lnSpc>
                          <a:spcPts val="2100"/>
                        </a:lnSpc>
                        <a:spcAft>
                          <a:spcPts val="0"/>
                        </a:spcAft>
                      </a:pPr>
                      <a:r>
                        <a:rPr lang="en-US" sz="1200" b="1" u="none" strike="noStrike" kern="100" dirty="0">
                          <a:effectLst/>
                        </a:rPr>
                        <a:t>.zip</a:t>
                      </a:r>
                      <a:endParaRPr lang="zh-CN" sz="1200" b="1" kern="100" dirty="0">
                        <a:effectLst/>
                        <a:latin typeface="Calibri"/>
                        <a:ea typeface="宋体"/>
                        <a:cs typeface="Times New Roman"/>
                      </a:endParaRPr>
                    </a:p>
                  </a:txBody>
                  <a:tcPr marL="68591" marR="68591" marT="0" marB="0" anchor="ctr"/>
                </a:tc>
                <a:tc>
                  <a:txBody>
                    <a:bodyPr/>
                    <a:lstStyle/>
                    <a:p>
                      <a:pPr algn="ctr" latinLnBrk="1">
                        <a:lnSpc>
                          <a:spcPts val="2100"/>
                        </a:lnSpc>
                        <a:spcAft>
                          <a:spcPts val="0"/>
                        </a:spcAft>
                      </a:pPr>
                      <a:r>
                        <a:rPr lang="zh-CN" sz="1200" b="1" u="none" strike="noStrike" kern="100" dirty="0">
                          <a:effectLst/>
                        </a:rPr>
                        <a:t>使用</a:t>
                      </a:r>
                      <a:r>
                        <a:rPr lang="en-US" sz="1200" b="1" u="none" strike="noStrike" kern="100" dirty="0">
                          <a:effectLst/>
                        </a:rPr>
                        <a:t>ZIP</a:t>
                      </a:r>
                      <a:r>
                        <a:rPr lang="zh-CN" sz="1200" b="1" u="none" strike="noStrike" kern="100" dirty="0">
                          <a:effectLst/>
                        </a:rPr>
                        <a:t>算法压缩的文件</a:t>
                      </a:r>
                      <a:endParaRPr lang="zh-CN" sz="1200" b="1" kern="100" dirty="0">
                        <a:effectLst/>
                        <a:latin typeface="Calibri"/>
                        <a:ea typeface="宋体"/>
                        <a:cs typeface="Times New Roman"/>
                      </a:endParaRPr>
                    </a:p>
                  </a:txBody>
                  <a:tcPr marL="68591" marR="68591" marT="0" marB="0" anchor="ctr"/>
                </a:tc>
              </a:tr>
              <a:tr h="259581">
                <a:tc>
                  <a:txBody>
                    <a:bodyPr/>
                    <a:lstStyle/>
                    <a:p>
                      <a:pPr algn="ctr" latinLnBrk="1">
                        <a:lnSpc>
                          <a:spcPts val="2100"/>
                        </a:lnSpc>
                        <a:spcAft>
                          <a:spcPts val="0"/>
                        </a:spcAft>
                      </a:pPr>
                      <a:r>
                        <a:rPr lang="en-US" sz="1200" b="1" u="none" strike="noStrike" kern="100" dirty="0">
                          <a:effectLst/>
                        </a:rPr>
                        <a:t>.jar</a:t>
                      </a:r>
                      <a:endParaRPr lang="zh-CN" sz="1200" b="1" kern="100" dirty="0">
                        <a:effectLst/>
                        <a:latin typeface="Calibri"/>
                        <a:ea typeface="宋体"/>
                        <a:cs typeface="Times New Roman"/>
                      </a:endParaRPr>
                    </a:p>
                  </a:txBody>
                  <a:tcPr marL="68591" marR="68591" marT="0" marB="0" anchor="ctr"/>
                </a:tc>
                <a:tc>
                  <a:txBody>
                    <a:bodyPr/>
                    <a:lstStyle/>
                    <a:p>
                      <a:pPr algn="ctr" latinLnBrk="1">
                        <a:lnSpc>
                          <a:spcPts val="2100"/>
                        </a:lnSpc>
                        <a:spcAft>
                          <a:spcPts val="0"/>
                        </a:spcAft>
                      </a:pPr>
                      <a:r>
                        <a:rPr lang="zh-CN" sz="1200" b="1" u="none" strike="noStrike" kern="100" dirty="0">
                          <a:effectLst/>
                        </a:rPr>
                        <a:t>用于</a:t>
                      </a:r>
                      <a:r>
                        <a:rPr lang="en-US" sz="1200" b="1" u="none" strike="noStrike" kern="100" dirty="0">
                          <a:effectLst/>
                        </a:rPr>
                        <a:t>JAVA</a:t>
                      </a:r>
                      <a:r>
                        <a:rPr lang="zh-CN" sz="1200" b="1" u="none" strike="noStrike" kern="100" dirty="0">
                          <a:effectLst/>
                        </a:rPr>
                        <a:t>程序打包的压缩文件</a:t>
                      </a:r>
                      <a:endParaRPr lang="zh-CN" sz="1200" b="1" kern="100" dirty="0">
                        <a:effectLst/>
                        <a:latin typeface="Calibri"/>
                        <a:ea typeface="宋体"/>
                        <a:cs typeface="Times New Roman"/>
                      </a:endParaRPr>
                    </a:p>
                  </a:txBody>
                  <a:tcPr marL="68591" marR="68591" marT="0" marB="0" anchor="ctr"/>
                </a:tc>
              </a:tr>
              <a:tr h="259581">
                <a:tc>
                  <a:txBody>
                    <a:bodyPr/>
                    <a:lstStyle/>
                    <a:p>
                      <a:pPr algn="ctr" latinLnBrk="1">
                        <a:lnSpc>
                          <a:spcPts val="2100"/>
                        </a:lnSpc>
                        <a:spcAft>
                          <a:spcPts val="0"/>
                        </a:spcAft>
                      </a:pPr>
                      <a:r>
                        <a:rPr lang="en-US" sz="1200" b="1" u="none" strike="noStrike" kern="100" dirty="0">
                          <a:effectLst/>
                        </a:rPr>
                        <a:t>.cab</a:t>
                      </a:r>
                      <a:endParaRPr lang="zh-CN" sz="1200" b="1" kern="100" dirty="0">
                        <a:effectLst/>
                        <a:latin typeface="Calibri"/>
                        <a:ea typeface="宋体"/>
                        <a:cs typeface="Times New Roman"/>
                      </a:endParaRPr>
                    </a:p>
                  </a:txBody>
                  <a:tcPr marL="68591" marR="68591" marT="0" marB="0" anchor="ctr"/>
                </a:tc>
                <a:tc>
                  <a:txBody>
                    <a:bodyPr/>
                    <a:lstStyle/>
                    <a:p>
                      <a:pPr algn="ctr" latinLnBrk="1">
                        <a:lnSpc>
                          <a:spcPts val="2100"/>
                        </a:lnSpc>
                        <a:spcAft>
                          <a:spcPts val="0"/>
                        </a:spcAft>
                      </a:pPr>
                      <a:r>
                        <a:rPr lang="zh-CN" sz="1200" b="1" u="none" strike="noStrike" kern="100" dirty="0">
                          <a:effectLst/>
                        </a:rPr>
                        <a:t>微软制定的压缩文件格式</a:t>
                      </a:r>
                      <a:endParaRPr lang="zh-CN" sz="1200" b="1" kern="100" dirty="0">
                        <a:effectLst/>
                        <a:latin typeface="Calibri"/>
                        <a:ea typeface="宋体"/>
                        <a:cs typeface="Times New Roman"/>
                      </a:endParaRPr>
                    </a:p>
                  </a:txBody>
                  <a:tcPr marL="68591" marR="68591" marT="0" marB="0" anchor="ct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1997943952"/>
              </p:ext>
            </p:extLst>
          </p:nvPr>
        </p:nvGraphicFramePr>
        <p:xfrm>
          <a:off x="3059237" y="4509120"/>
          <a:ext cx="3817019" cy="1584176"/>
        </p:xfrm>
        <a:graphic>
          <a:graphicData uri="http://schemas.openxmlformats.org/drawingml/2006/table">
            <a:tbl>
              <a:tblPr firstRow="1" firstCol="1" bandRow="1">
                <a:tableStyleId>{10A1B5D5-9B99-4C35-A422-299274C87663}</a:tableStyleId>
              </a:tblPr>
              <a:tblGrid>
                <a:gridCol w="1161702"/>
                <a:gridCol w="2655317"/>
              </a:tblGrid>
              <a:tr h="282748">
                <a:tc>
                  <a:txBody>
                    <a:bodyPr/>
                    <a:lstStyle/>
                    <a:p>
                      <a:pPr algn="ctr" latinLnBrk="1">
                        <a:lnSpc>
                          <a:spcPts val="2100"/>
                        </a:lnSpc>
                        <a:spcAft>
                          <a:spcPts val="0"/>
                        </a:spcAft>
                      </a:pPr>
                      <a:r>
                        <a:rPr lang="zh-CN" sz="1000" b="1" kern="100" dirty="0">
                          <a:effectLst/>
                        </a:rPr>
                        <a:t>文件扩展名</a:t>
                      </a:r>
                      <a:endParaRPr lang="zh-CN" sz="1000" b="1" kern="100" dirty="0">
                        <a:effectLst/>
                        <a:latin typeface="Calibri"/>
                        <a:ea typeface="宋体"/>
                        <a:cs typeface="Times New Roman"/>
                      </a:endParaRPr>
                    </a:p>
                  </a:txBody>
                  <a:tcPr marL="68575" marR="68575" marT="0" marB="0" anchor="ctr"/>
                </a:tc>
                <a:tc>
                  <a:txBody>
                    <a:bodyPr/>
                    <a:lstStyle/>
                    <a:p>
                      <a:pPr algn="ctr" latinLnBrk="1">
                        <a:lnSpc>
                          <a:spcPts val="2100"/>
                        </a:lnSpc>
                        <a:spcAft>
                          <a:spcPts val="0"/>
                        </a:spcAft>
                      </a:pPr>
                      <a:r>
                        <a:rPr lang="zh-CN" sz="1000" b="1" kern="100" dirty="0">
                          <a:effectLst/>
                        </a:rPr>
                        <a:t>文件简介</a:t>
                      </a:r>
                      <a:endParaRPr lang="zh-CN" sz="1000" b="1" kern="100" dirty="0">
                        <a:effectLst/>
                        <a:latin typeface="Calibri"/>
                        <a:ea typeface="宋体"/>
                        <a:cs typeface="Times New Roman"/>
                      </a:endParaRPr>
                    </a:p>
                  </a:txBody>
                  <a:tcPr marL="68575" marR="68575" marT="0" marB="0" anchor="ctr"/>
                </a:tc>
              </a:tr>
              <a:tr h="325357">
                <a:tc>
                  <a:txBody>
                    <a:bodyPr/>
                    <a:lstStyle/>
                    <a:p>
                      <a:pPr algn="ctr" latinLnBrk="1">
                        <a:lnSpc>
                          <a:spcPts val="2400"/>
                        </a:lnSpc>
                        <a:spcAft>
                          <a:spcPts val="0"/>
                        </a:spcAft>
                      </a:pPr>
                      <a:r>
                        <a:rPr lang="en-US" sz="1200" b="1" kern="100" dirty="0">
                          <a:effectLst/>
                        </a:rPr>
                        <a:t>.wav</a:t>
                      </a:r>
                      <a:endParaRPr lang="zh-CN" sz="1200" b="1" kern="100" dirty="0">
                        <a:effectLst/>
                        <a:latin typeface="Calibri"/>
                        <a:ea typeface="宋体"/>
                        <a:cs typeface="Times New Roman"/>
                      </a:endParaRPr>
                    </a:p>
                  </a:txBody>
                  <a:tcPr marL="68575" marR="68575" marT="0" marB="0" anchor="ctr"/>
                </a:tc>
                <a:tc>
                  <a:txBody>
                    <a:bodyPr/>
                    <a:lstStyle/>
                    <a:p>
                      <a:pPr algn="ctr" latinLnBrk="1">
                        <a:lnSpc>
                          <a:spcPts val="2400"/>
                        </a:lnSpc>
                        <a:spcAft>
                          <a:spcPts val="0"/>
                        </a:spcAft>
                      </a:pPr>
                      <a:r>
                        <a:rPr lang="zh-CN" sz="1200" b="1" kern="100" dirty="0">
                          <a:effectLst/>
                        </a:rPr>
                        <a:t>波形声音文件</a:t>
                      </a:r>
                      <a:endParaRPr lang="zh-CN" sz="1200" b="1" kern="100" dirty="0">
                        <a:effectLst/>
                        <a:latin typeface="Calibri"/>
                        <a:ea typeface="宋体"/>
                        <a:cs typeface="Times New Roman"/>
                      </a:endParaRPr>
                    </a:p>
                  </a:txBody>
                  <a:tcPr marL="68575" marR="68575" marT="0" marB="0" anchor="ctr"/>
                </a:tc>
              </a:tr>
              <a:tr h="325357">
                <a:tc>
                  <a:txBody>
                    <a:bodyPr/>
                    <a:lstStyle/>
                    <a:p>
                      <a:pPr algn="ctr" latinLnBrk="1">
                        <a:lnSpc>
                          <a:spcPts val="2400"/>
                        </a:lnSpc>
                        <a:spcAft>
                          <a:spcPts val="0"/>
                        </a:spcAft>
                      </a:pPr>
                      <a:r>
                        <a:rPr lang="en-US" sz="1200" b="1" kern="100">
                          <a:effectLst/>
                        </a:rPr>
                        <a:t>.mpj</a:t>
                      </a:r>
                      <a:endParaRPr lang="zh-CN" sz="1200" b="1" kern="100">
                        <a:effectLst/>
                        <a:latin typeface="Calibri"/>
                        <a:ea typeface="宋体"/>
                        <a:cs typeface="Times New Roman"/>
                      </a:endParaRPr>
                    </a:p>
                  </a:txBody>
                  <a:tcPr marL="68575" marR="68575" marT="0" marB="0" anchor="ctr"/>
                </a:tc>
                <a:tc>
                  <a:txBody>
                    <a:bodyPr/>
                    <a:lstStyle/>
                    <a:p>
                      <a:pPr algn="ctr" latinLnBrk="1">
                        <a:lnSpc>
                          <a:spcPts val="2400"/>
                        </a:lnSpc>
                        <a:spcAft>
                          <a:spcPts val="0"/>
                        </a:spcAft>
                      </a:pPr>
                      <a:r>
                        <a:rPr lang="zh-CN" sz="1200" b="1" kern="100" dirty="0">
                          <a:effectLst/>
                        </a:rPr>
                        <a:t>使用</a:t>
                      </a:r>
                      <a:r>
                        <a:rPr lang="en-US" sz="1200" b="1" kern="100" dirty="0">
                          <a:effectLst/>
                        </a:rPr>
                        <a:t>mp3</a:t>
                      </a:r>
                      <a:r>
                        <a:rPr lang="zh-CN" sz="1200" b="1" kern="100" dirty="0">
                          <a:effectLst/>
                        </a:rPr>
                        <a:t>格式压缩存储的声音文件</a:t>
                      </a:r>
                      <a:endParaRPr lang="zh-CN" sz="1200" b="1" kern="100" dirty="0">
                        <a:effectLst/>
                        <a:latin typeface="Calibri"/>
                        <a:ea typeface="宋体"/>
                        <a:cs typeface="Times New Roman"/>
                      </a:endParaRPr>
                    </a:p>
                  </a:txBody>
                  <a:tcPr marL="68575" marR="68575" marT="0" marB="0" anchor="ctr"/>
                </a:tc>
              </a:tr>
              <a:tr h="325357">
                <a:tc>
                  <a:txBody>
                    <a:bodyPr/>
                    <a:lstStyle/>
                    <a:p>
                      <a:pPr algn="ctr" latinLnBrk="1">
                        <a:lnSpc>
                          <a:spcPts val="2400"/>
                        </a:lnSpc>
                        <a:spcAft>
                          <a:spcPts val="0"/>
                        </a:spcAft>
                      </a:pPr>
                      <a:r>
                        <a:rPr lang="en-US" sz="1200" b="1" kern="100">
                          <a:effectLst/>
                        </a:rPr>
                        <a:t>.wma</a:t>
                      </a:r>
                      <a:endParaRPr lang="zh-CN" sz="1200" b="1" kern="100">
                        <a:effectLst/>
                        <a:latin typeface="Calibri"/>
                        <a:ea typeface="宋体"/>
                        <a:cs typeface="Times New Roman"/>
                      </a:endParaRPr>
                    </a:p>
                  </a:txBody>
                  <a:tcPr marL="68575" marR="68575" marT="0" marB="0" anchor="ctr"/>
                </a:tc>
                <a:tc>
                  <a:txBody>
                    <a:bodyPr/>
                    <a:lstStyle/>
                    <a:p>
                      <a:pPr algn="ctr" latinLnBrk="1">
                        <a:lnSpc>
                          <a:spcPts val="2400"/>
                        </a:lnSpc>
                        <a:spcAft>
                          <a:spcPts val="0"/>
                        </a:spcAft>
                      </a:pPr>
                      <a:r>
                        <a:rPr lang="zh-CN" sz="1200" b="1" kern="100" dirty="0">
                          <a:effectLst/>
                        </a:rPr>
                        <a:t>微软制定的声音文件格式</a:t>
                      </a:r>
                      <a:endParaRPr lang="zh-CN" sz="1200" b="1" kern="100" dirty="0">
                        <a:effectLst/>
                        <a:latin typeface="Calibri"/>
                        <a:ea typeface="宋体"/>
                        <a:cs typeface="Times New Roman"/>
                      </a:endParaRPr>
                    </a:p>
                  </a:txBody>
                  <a:tcPr marL="68575" marR="68575" marT="0" marB="0" anchor="ctr"/>
                </a:tc>
              </a:tr>
              <a:tr h="325357">
                <a:tc>
                  <a:txBody>
                    <a:bodyPr/>
                    <a:lstStyle/>
                    <a:p>
                      <a:pPr algn="ctr" latinLnBrk="1">
                        <a:lnSpc>
                          <a:spcPts val="2400"/>
                        </a:lnSpc>
                        <a:spcAft>
                          <a:spcPts val="0"/>
                        </a:spcAft>
                      </a:pPr>
                      <a:r>
                        <a:rPr lang="en-US" sz="1200" b="1" kern="100" dirty="0">
                          <a:effectLst/>
                        </a:rPr>
                        <a:t>.</a:t>
                      </a:r>
                      <a:r>
                        <a:rPr lang="en-US" sz="1200" b="1" kern="100" dirty="0" err="1">
                          <a:effectLst/>
                        </a:rPr>
                        <a:t>ra</a:t>
                      </a:r>
                      <a:endParaRPr lang="zh-CN" sz="1200" b="1" kern="100" dirty="0">
                        <a:effectLst/>
                        <a:latin typeface="Calibri"/>
                        <a:ea typeface="宋体"/>
                        <a:cs typeface="Times New Roman"/>
                      </a:endParaRPr>
                    </a:p>
                  </a:txBody>
                  <a:tcPr marL="68575" marR="68575" marT="0" marB="0" anchor="ctr"/>
                </a:tc>
                <a:tc>
                  <a:txBody>
                    <a:bodyPr/>
                    <a:lstStyle/>
                    <a:p>
                      <a:pPr algn="ctr" latinLnBrk="1">
                        <a:lnSpc>
                          <a:spcPts val="2400"/>
                        </a:lnSpc>
                        <a:spcAft>
                          <a:spcPts val="0"/>
                        </a:spcAft>
                      </a:pPr>
                      <a:r>
                        <a:rPr lang="en-US" sz="1200" b="1" kern="100" dirty="0">
                          <a:effectLst/>
                        </a:rPr>
                        <a:t>RealPlayer</a:t>
                      </a:r>
                      <a:r>
                        <a:rPr lang="zh-CN" sz="1200" b="1" kern="100" dirty="0">
                          <a:effectLst/>
                        </a:rPr>
                        <a:t>声音文件</a:t>
                      </a:r>
                      <a:endParaRPr lang="zh-CN" sz="1200" b="1" kern="100" dirty="0">
                        <a:effectLst/>
                        <a:latin typeface="Calibri"/>
                        <a:ea typeface="宋体"/>
                        <a:cs typeface="Times New Roman"/>
                      </a:endParaRPr>
                    </a:p>
                  </a:txBody>
                  <a:tcPr marL="68575" marR="68575" marT="0" marB="0" anchor="ctr"/>
                </a:tc>
              </a:tr>
            </a:tbl>
          </a:graphicData>
        </a:graphic>
      </p:graphicFrame>
    </p:spTree>
  </p:cSld>
  <p:clrMapOvr>
    <a:masterClrMapping/>
  </p:clrMapOvr>
  <p:transition advTm="22922">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2938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latinLnBrk="1">
              <a:defRPr/>
            </a:pPr>
            <a:r>
              <a:rPr lang="zh-CN" altLang="en-US" b="1" dirty="0">
                <a:latin typeface="仿宋_GB2312" pitchFamily="49" charset="-122"/>
                <a:ea typeface="仿宋_GB2312" pitchFamily="49" charset="-122"/>
              </a:rPr>
              <a:t>⑤</a:t>
            </a:r>
            <a:r>
              <a:rPr lang="zh-CN" altLang="zh-CN" b="1" dirty="0">
                <a:latin typeface="仿宋_GB2312" panose="02010609030101010101" pitchFamily="49" charset="-122"/>
                <a:ea typeface="仿宋_GB2312" panose="02010609030101010101" pitchFamily="49" charset="-122"/>
              </a:rPr>
              <a:t>视频文件类型</a:t>
            </a:r>
            <a:endParaRPr lang="zh-CN" altLang="zh-CN" dirty="0">
              <a:latin typeface="仿宋_GB2312" panose="02010609030101010101" pitchFamily="49" charset="-122"/>
              <a:ea typeface="仿宋_GB2312" panose="02010609030101010101" pitchFamily="49" charset="-122"/>
            </a:endParaRPr>
          </a:p>
          <a:p>
            <a:pPr latinLnBrk="1">
              <a:defRPr/>
            </a:pPr>
            <a:r>
              <a:rPr lang="zh-CN" altLang="zh-CN" dirty="0"/>
              <a:t>　</a:t>
            </a:r>
            <a:r>
              <a:rPr lang="zh-CN" altLang="zh-CN" dirty="0">
                <a:latin typeface="仿宋_GB2312" pitchFamily="49" charset="-122"/>
                <a:ea typeface="仿宋_GB2312" pitchFamily="49" charset="-122"/>
              </a:rPr>
              <a:t>由专业的动画软件制作而成或通过拍摄方式生成。</a:t>
            </a:r>
          </a:p>
          <a:p>
            <a:pPr latinLnBrk="1">
              <a:defRPr/>
            </a:pPr>
            <a:endParaRPr lang="en-US" altLang="zh-CN" b="1" dirty="0">
              <a:latin typeface="仿宋_GB2312" pitchFamily="49" charset="-122"/>
              <a:ea typeface="仿宋_GB2312" pitchFamily="49" charset="-122"/>
            </a:endParaRPr>
          </a:p>
          <a:p>
            <a:pPr latinLnBrk="1">
              <a:defRPr/>
            </a:pPr>
            <a:endParaRPr lang="en-US" altLang="zh-CN" b="1" dirty="0">
              <a:latin typeface="仿宋_GB2312" pitchFamily="49" charset="-122"/>
              <a:ea typeface="仿宋_GB2312" pitchFamily="49" charset="-122"/>
            </a:endParaRPr>
          </a:p>
          <a:p>
            <a:pPr latinLnBrk="1">
              <a:defRPr/>
            </a:pPr>
            <a:endParaRPr lang="en-US" altLang="zh-CN" b="1" dirty="0">
              <a:latin typeface="仿宋_GB2312" pitchFamily="49" charset="-122"/>
              <a:ea typeface="仿宋_GB2312" pitchFamily="49" charset="-122"/>
            </a:endParaRPr>
          </a:p>
          <a:p>
            <a:pPr latinLnBrk="1">
              <a:defRPr/>
            </a:pPr>
            <a:endParaRPr lang="en-US" altLang="zh-CN" b="1" dirty="0">
              <a:latin typeface="仿宋_GB2312" pitchFamily="49" charset="-122"/>
              <a:ea typeface="仿宋_GB2312" pitchFamily="49" charset="-122"/>
            </a:endParaRPr>
          </a:p>
          <a:p>
            <a:pPr latinLnBrk="1">
              <a:defRPr/>
            </a:pPr>
            <a:endParaRPr lang="en-US" altLang="zh-CN" b="1" dirty="0">
              <a:latin typeface="仿宋_GB2312" pitchFamily="49" charset="-122"/>
              <a:ea typeface="仿宋_GB2312" pitchFamily="49" charset="-122"/>
            </a:endParaRPr>
          </a:p>
          <a:p>
            <a:pPr latinLnBrk="1">
              <a:defRPr/>
            </a:pPr>
            <a:endParaRPr lang="en-US" altLang="zh-CN" b="1" dirty="0">
              <a:latin typeface="仿宋_GB2312" pitchFamily="49" charset="-122"/>
              <a:ea typeface="仿宋_GB2312" pitchFamily="49" charset="-122"/>
            </a:endParaRPr>
          </a:p>
          <a:p>
            <a:pPr latinLnBrk="1">
              <a:defRPr/>
            </a:pPr>
            <a:endParaRPr lang="en-US" altLang="zh-CN" b="1" dirty="0">
              <a:latin typeface="仿宋_GB2312" pitchFamily="49" charset="-122"/>
              <a:ea typeface="仿宋_GB2312" pitchFamily="49" charset="-122"/>
            </a:endParaRPr>
          </a:p>
          <a:p>
            <a:pPr latinLnBrk="1">
              <a:defRPr/>
            </a:pPr>
            <a:r>
              <a:rPr lang="zh-CN" altLang="en-US" b="1" dirty="0">
                <a:latin typeface="仿宋_GB2312" pitchFamily="49" charset="-122"/>
                <a:ea typeface="仿宋_GB2312" pitchFamily="49" charset="-122"/>
              </a:rPr>
              <a:t>⑥</a:t>
            </a:r>
            <a:r>
              <a:rPr lang="zh-CN" altLang="zh-CN" b="1" dirty="0">
                <a:latin typeface="仿宋_GB2312" panose="02010609030101010101" pitchFamily="49" charset="-122"/>
                <a:ea typeface="仿宋_GB2312" panose="02010609030101010101" pitchFamily="49" charset="-122"/>
              </a:rPr>
              <a:t>其他常见类型</a:t>
            </a:r>
            <a:endParaRPr lang="zh-CN" altLang="zh-CN" dirty="0">
              <a:latin typeface="仿宋_GB2312" panose="02010609030101010101" pitchFamily="49" charset="-122"/>
              <a:ea typeface="仿宋_GB2312" panose="02010609030101010101" pitchFamily="49" charset="-122"/>
            </a:endParaRPr>
          </a:p>
          <a:p>
            <a:pPr latinLnBrk="1">
              <a:defRPr/>
            </a:pPr>
            <a:r>
              <a:rPr lang="zh-CN" altLang="zh-CN" dirty="0"/>
              <a:t>　</a:t>
            </a:r>
            <a:r>
              <a:rPr lang="zh-CN" altLang="zh-CN" dirty="0">
                <a:latin typeface="仿宋_GB2312" pitchFamily="49" charset="-122"/>
                <a:ea typeface="仿宋_GB2312" pitchFamily="49" charset="-122"/>
              </a:rPr>
              <a:t>其他常见类型扩展名如下表所示。</a:t>
            </a:r>
            <a:endParaRPr lang="en-US" altLang="zh-CN" dirty="0">
              <a:latin typeface="仿宋_GB2312" pitchFamily="49" charset="-122"/>
              <a:ea typeface="仿宋_GB2312" pitchFamily="49" charset="-122"/>
            </a:endParaRPr>
          </a:p>
          <a:p>
            <a:pPr latinLnBrk="1">
              <a:defRPr/>
            </a:pPr>
            <a:endParaRPr lang="en-US" altLang="zh-CN" dirty="0"/>
          </a:p>
          <a:p>
            <a:pPr latinLnBrk="1">
              <a:defRPr/>
            </a:pPr>
            <a:endParaRPr lang="en-US" altLang="zh-CN" dirty="0"/>
          </a:p>
          <a:p>
            <a:pPr latinLnBrk="1">
              <a:defRPr/>
            </a:pPr>
            <a:endParaRPr lang="en-US" altLang="zh-CN" dirty="0"/>
          </a:p>
          <a:p>
            <a:pPr latinLnBrk="1">
              <a:defRPr/>
            </a:pPr>
            <a:endParaRPr lang="en-US" altLang="zh-CN" dirty="0"/>
          </a:p>
          <a:p>
            <a:pPr>
              <a:spcAft>
                <a:spcPts val="1200"/>
              </a:spcAft>
              <a:defRPr/>
            </a:pPr>
            <a:endParaRPr lang="en-US" altLang="zh-CN" b="1" dirty="0">
              <a:latin typeface="仿宋_GB2312" pitchFamily="49" charset="-122"/>
              <a:ea typeface="仿宋_GB2312" pitchFamily="49" charset="-122"/>
              <a:sym typeface="Webdings" pitchFamily="18" charset="2"/>
            </a:endParaRPr>
          </a:p>
          <a:p>
            <a:pPr>
              <a:spcBef>
                <a:spcPts val="600"/>
              </a:spcBef>
              <a:defRPr/>
            </a:pPr>
            <a:endParaRPr lang="zh-CN" altLang="zh-CN" dirty="0"/>
          </a:p>
          <a:p>
            <a:pPr latinLnBrk="1">
              <a:defRPr/>
            </a:pPr>
            <a:endParaRPr lang="zh-CN" altLang="zh-CN" dirty="0"/>
          </a:p>
          <a:p>
            <a:pPr latinLnBrk="1">
              <a:defRPr/>
            </a:pPr>
            <a:endParaRPr lang="zh-CN" altLang="zh-CN" dirty="0"/>
          </a:p>
          <a:p>
            <a:pPr>
              <a:defRPr/>
            </a:pPr>
            <a:endParaRPr lang="en-US" altLang="zh-CN" b="1" dirty="0">
              <a:latin typeface="仿宋_GB2312" pitchFamily="49" charset="-122"/>
              <a:ea typeface="仿宋_GB2312" pitchFamily="49" charset="-122"/>
            </a:endParaRPr>
          </a:p>
          <a:p>
            <a:pPr>
              <a:defRPr/>
            </a:pPr>
            <a:endParaRPr lang="en-US" altLang="zh-CN" dirty="0">
              <a:latin typeface="仿宋_GB2312" pitchFamily="49" charset="-122"/>
              <a:ea typeface="仿宋_GB2312" pitchFamily="49" charset="-122"/>
            </a:endParaRPr>
          </a:p>
          <a:p>
            <a:pPr>
              <a:defRPr/>
            </a:pPr>
            <a:endParaRPr lang="en-US" altLang="zh-CN" dirty="0">
              <a:latin typeface="仿宋_GB2312" pitchFamily="49" charset="-122"/>
              <a:ea typeface="仿宋_GB2312" pitchFamily="49" charset="-122"/>
            </a:endParaRPr>
          </a:p>
          <a:p>
            <a:pPr>
              <a:defRPr/>
            </a:pPr>
            <a:endParaRPr lang="en-US" altLang="zh-CN" dirty="0">
              <a:latin typeface="仿宋_GB2312" pitchFamily="49" charset="-122"/>
              <a:ea typeface="仿宋_GB2312" pitchFamily="49" charset="-122"/>
            </a:endParaRPr>
          </a:p>
          <a:p>
            <a:pPr>
              <a:defRPr/>
            </a:pPr>
            <a:endParaRPr lang="zh-CN" altLang="zh-CN" dirty="0">
              <a:latin typeface="仿宋_GB2312" pitchFamily="49" charset="-122"/>
              <a:ea typeface="仿宋_GB2312" pitchFamily="49" charset="-122"/>
            </a:endParaRPr>
          </a:p>
          <a:p>
            <a:pPr>
              <a:buFont typeface="Wingdings" pitchFamily="2" charset="2"/>
              <a:buNone/>
              <a:defRPr/>
            </a:pPr>
            <a:endParaRPr lang="en-US" altLang="zh-CN" b="1" dirty="0">
              <a:latin typeface="仿宋_GB2312" pitchFamily="49" charset="-122"/>
              <a:ea typeface="仿宋_GB2312" pitchFamily="49" charset="-122"/>
              <a:sym typeface="Webdings" pitchFamily="18" charset="2"/>
            </a:endParaRPr>
          </a:p>
          <a:p>
            <a:pPr>
              <a:buFont typeface="Wingdings" pitchFamily="2" charset="2"/>
              <a:buNone/>
              <a:defRPr/>
            </a:pPr>
            <a:endParaRPr lang="en-US" altLang="zh-CN" b="1" dirty="0">
              <a:latin typeface="仿宋_GB2312" pitchFamily="49" charset="-122"/>
              <a:ea typeface="仿宋_GB2312" pitchFamily="49" charset="-122"/>
              <a:sym typeface="Webdings" pitchFamily="18" charset="2"/>
            </a:endParaRPr>
          </a:p>
          <a:p>
            <a:pPr>
              <a:buFont typeface="Wingdings" pitchFamily="2" charset="2"/>
              <a:buNone/>
              <a:defRPr/>
            </a:pPr>
            <a:endParaRPr lang="en-US" altLang="zh-CN" b="1" dirty="0">
              <a:latin typeface="仿宋_GB2312" pitchFamily="49" charset="-122"/>
              <a:ea typeface="仿宋_GB2312" pitchFamily="49" charset="-122"/>
              <a:sym typeface="Webdings" pitchFamily="18" charset="2"/>
            </a:endParaRPr>
          </a:p>
          <a:p>
            <a:pPr>
              <a:buFont typeface="Wingdings" pitchFamily="2" charset="2"/>
              <a:buNone/>
              <a:defRPr/>
            </a:pPr>
            <a:endParaRPr lang="en-US" altLang="zh-CN" b="1" dirty="0">
              <a:latin typeface="仿宋_GB2312" pitchFamily="49" charset="-122"/>
              <a:ea typeface="仿宋_GB2312" pitchFamily="49" charset="-122"/>
              <a:sym typeface="Webdings" pitchFamily="18" charset="2"/>
            </a:endParaRPr>
          </a:p>
        </p:txBody>
      </p:sp>
      <p:sp>
        <p:nvSpPr>
          <p:cNvPr id="14339" name="标题 7"/>
          <p:cNvSpPr>
            <a:spLocks noGrp="1"/>
          </p:cNvSpPr>
          <p:nvPr>
            <p:ph type="title"/>
          </p:nvPr>
        </p:nvSpPr>
        <p:spPr>
          <a:xfrm>
            <a:off x="-26988" y="342900"/>
            <a:ext cx="9170988" cy="785813"/>
          </a:xfrm>
        </p:spPr>
        <p:txBody>
          <a:bodyPr anchor="t"/>
          <a:lstStyle/>
          <a:p>
            <a:pPr eaLnBrk="1" hangingPunct="1"/>
            <a:r>
              <a:rPr lang="zh-CN" altLang="en-US" smtClean="0">
                <a:latin typeface="隶书" pitchFamily="49" charset="-122"/>
                <a:ea typeface="隶书" pitchFamily="49" charset="-122"/>
              </a:rPr>
              <a:t>三、项目实施</a:t>
            </a:r>
          </a:p>
        </p:txBody>
      </p:sp>
      <p:graphicFrame>
        <p:nvGraphicFramePr>
          <p:cNvPr id="4" name="表格 3"/>
          <p:cNvGraphicFramePr>
            <a:graphicFrameLocks noGrp="1"/>
          </p:cNvGraphicFramePr>
          <p:nvPr>
            <p:extLst>
              <p:ext uri="{D42A27DB-BD31-4B8C-83A1-F6EECF244321}">
                <p14:modId xmlns:p14="http://schemas.microsoft.com/office/powerpoint/2010/main" val="3330316920"/>
              </p:ext>
            </p:extLst>
          </p:nvPr>
        </p:nvGraphicFramePr>
        <p:xfrm>
          <a:off x="2699792" y="4765928"/>
          <a:ext cx="3528417" cy="1368896"/>
        </p:xfrm>
        <a:graphic>
          <a:graphicData uri="http://schemas.openxmlformats.org/drawingml/2006/table">
            <a:tbl>
              <a:tblPr firstRow="1" firstCol="1" bandRow="1">
                <a:tableStyleId>{10A1B5D5-9B99-4C35-A422-299274C87663}</a:tableStyleId>
              </a:tblPr>
              <a:tblGrid>
                <a:gridCol w="1618177"/>
                <a:gridCol w="1910240"/>
              </a:tblGrid>
              <a:tr h="311891">
                <a:tc>
                  <a:txBody>
                    <a:bodyPr/>
                    <a:lstStyle/>
                    <a:p>
                      <a:pPr algn="ctr" latinLnBrk="1">
                        <a:lnSpc>
                          <a:spcPts val="2100"/>
                        </a:lnSpc>
                        <a:spcAft>
                          <a:spcPts val="0"/>
                        </a:spcAft>
                      </a:pPr>
                      <a:r>
                        <a:rPr lang="zh-CN" sz="1000" b="1" kern="100" dirty="0">
                          <a:effectLst/>
                        </a:rPr>
                        <a:t>文件扩展名</a:t>
                      </a:r>
                      <a:endParaRPr lang="zh-CN" sz="1000" b="1" kern="100" dirty="0">
                        <a:effectLst/>
                        <a:latin typeface="Calibri"/>
                        <a:ea typeface="宋体"/>
                        <a:cs typeface="Times New Roman"/>
                      </a:endParaRPr>
                    </a:p>
                  </a:txBody>
                  <a:tcPr marL="68574" marR="68574" marT="0" marB="0" anchor="ctr"/>
                </a:tc>
                <a:tc>
                  <a:txBody>
                    <a:bodyPr/>
                    <a:lstStyle/>
                    <a:p>
                      <a:pPr algn="ctr" latinLnBrk="1">
                        <a:lnSpc>
                          <a:spcPts val="2100"/>
                        </a:lnSpc>
                        <a:spcAft>
                          <a:spcPts val="0"/>
                        </a:spcAft>
                      </a:pPr>
                      <a:r>
                        <a:rPr lang="zh-CN" sz="1000" b="1" kern="100" dirty="0">
                          <a:effectLst/>
                        </a:rPr>
                        <a:t>文件简介</a:t>
                      </a:r>
                      <a:endParaRPr lang="zh-CN" sz="1000" b="1" kern="100" dirty="0">
                        <a:effectLst/>
                        <a:latin typeface="Calibri"/>
                        <a:ea typeface="宋体"/>
                        <a:cs typeface="Times New Roman"/>
                      </a:endParaRPr>
                    </a:p>
                  </a:txBody>
                  <a:tcPr marL="68574" marR="68574" marT="0" marB="0" anchor="ctr"/>
                </a:tc>
              </a:tr>
              <a:tr h="352335">
                <a:tc>
                  <a:txBody>
                    <a:bodyPr/>
                    <a:lstStyle/>
                    <a:p>
                      <a:pPr algn="ctr" latinLnBrk="1">
                        <a:lnSpc>
                          <a:spcPts val="2400"/>
                        </a:lnSpc>
                        <a:spcAft>
                          <a:spcPts val="0"/>
                        </a:spcAft>
                      </a:pPr>
                      <a:r>
                        <a:rPr lang="en-US" sz="1200" b="1" kern="100" dirty="0">
                          <a:effectLst/>
                        </a:rPr>
                        <a:t>.exe</a:t>
                      </a:r>
                      <a:endParaRPr lang="zh-CN" sz="1200" b="1" kern="100" dirty="0">
                        <a:effectLst/>
                        <a:latin typeface="Calibri"/>
                        <a:ea typeface="宋体"/>
                        <a:cs typeface="Times New Roman"/>
                      </a:endParaRPr>
                    </a:p>
                  </a:txBody>
                  <a:tcPr marL="68574" marR="68574" marT="0" marB="0" anchor="ctr"/>
                </a:tc>
                <a:tc>
                  <a:txBody>
                    <a:bodyPr/>
                    <a:lstStyle/>
                    <a:p>
                      <a:pPr algn="ctr" latinLnBrk="1">
                        <a:lnSpc>
                          <a:spcPts val="2400"/>
                        </a:lnSpc>
                        <a:spcAft>
                          <a:spcPts val="0"/>
                        </a:spcAft>
                      </a:pPr>
                      <a:r>
                        <a:rPr lang="zh-CN" sz="1200" b="1" kern="100" dirty="0">
                          <a:effectLst/>
                        </a:rPr>
                        <a:t>可执行文件</a:t>
                      </a:r>
                      <a:endParaRPr lang="zh-CN" sz="1200" b="1" kern="100" dirty="0">
                        <a:effectLst/>
                        <a:latin typeface="Calibri"/>
                        <a:ea typeface="宋体"/>
                        <a:cs typeface="Times New Roman"/>
                      </a:endParaRPr>
                    </a:p>
                  </a:txBody>
                  <a:tcPr marL="68574" marR="68574" marT="0" marB="0" anchor="ctr"/>
                </a:tc>
              </a:tr>
              <a:tr h="352335">
                <a:tc>
                  <a:txBody>
                    <a:bodyPr/>
                    <a:lstStyle/>
                    <a:p>
                      <a:pPr algn="ctr" latinLnBrk="1">
                        <a:lnSpc>
                          <a:spcPts val="2400"/>
                        </a:lnSpc>
                        <a:spcAft>
                          <a:spcPts val="0"/>
                        </a:spcAft>
                      </a:pPr>
                      <a:r>
                        <a:rPr lang="en-US" sz="1200" b="1" kern="100">
                          <a:effectLst/>
                        </a:rPr>
                        <a:t>.ico</a:t>
                      </a:r>
                      <a:endParaRPr lang="zh-CN" sz="1200" b="1" kern="100">
                        <a:effectLst/>
                        <a:latin typeface="Calibri"/>
                        <a:ea typeface="宋体"/>
                        <a:cs typeface="Times New Roman"/>
                      </a:endParaRPr>
                    </a:p>
                  </a:txBody>
                  <a:tcPr marL="68574" marR="68574" marT="0" marB="0" anchor="ctr"/>
                </a:tc>
                <a:tc>
                  <a:txBody>
                    <a:bodyPr/>
                    <a:lstStyle/>
                    <a:p>
                      <a:pPr algn="ctr" latinLnBrk="1">
                        <a:lnSpc>
                          <a:spcPts val="2400"/>
                        </a:lnSpc>
                        <a:spcAft>
                          <a:spcPts val="0"/>
                        </a:spcAft>
                      </a:pPr>
                      <a:r>
                        <a:rPr lang="zh-CN" sz="1200" b="1" kern="100" dirty="0">
                          <a:effectLst/>
                        </a:rPr>
                        <a:t>图标文件</a:t>
                      </a:r>
                      <a:endParaRPr lang="zh-CN" sz="1200" b="1" kern="100" dirty="0">
                        <a:effectLst/>
                        <a:latin typeface="Calibri"/>
                        <a:ea typeface="宋体"/>
                        <a:cs typeface="Times New Roman"/>
                      </a:endParaRPr>
                    </a:p>
                  </a:txBody>
                  <a:tcPr marL="68574" marR="68574" marT="0" marB="0" anchor="ctr"/>
                </a:tc>
              </a:tr>
              <a:tr h="352335">
                <a:tc>
                  <a:txBody>
                    <a:bodyPr/>
                    <a:lstStyle/>
                    <a:p>
                      <a:pPr algn="ctr" latinLnBrk="1">
                        <a:lnSpc>
                          <a:spcPts val="2400"/>
                        </a:lnSpc>
                        <a:spcAft>
                          <a:spcPts val="0"/>
                        </a:spcAft>
                      </a:pPr>
                      <a:r>
                        <a:rPr lang="en-US" sz="1200" b="1" kern="100">
                          <a:effectLst/>
                        </a:rPr>
                        <a:t>.dll</a:t>
                      </a:r>
                      <a:endParaRPr lang="zh-CN" sz="1200" b="1" kern="100">
                        <a:effectLst/>
                        <a:latin typeface="Calibri"/>
                        <a:ea typeface="宋体"/>
                        <a:cs typeface="Times New Roman"/>
                      </a:endParaRPr>
                    </a:p>
                  </a:txBody>
                  <a:tcPr marL="68574" marR="68574" marT="0" marB="0" anchor="ctr"/>
                </a:tc>
                <a:tc>
                  <a:txBody>
                    <a:bodyPr/>
                    <a:lstStyle/>
                    <a:p>
                      <a:pPr algn="ctr" latinLnBrk="1">
                        <a:lnSpc>
                          <a:spcPts val="2400"/>
                        </a:lnSpc>
                        <a:spcAft>
                          <a:spcPts val="0"/>
                        </a:spcAft>
                      </a:pPr>
                      <a:r>
                        <a:rPr lang="zh-CN" sz="1200" b="1" kern="100" dirty="0">
                          <a:effectLst/>
                        </a:rPr>
                        <a:t>动态链接库文件</a:t>
                      </a:r>
                      <a:endParaRPr lang="zh-CN" sz="1200" b="1" kern="100" dirty="0">
                        <a:effectLst/>
                        <a:latin typeface="Calibri"/>
                        <a:ea typeface="宋体"/>
                        <a:cs typeface="Times New Roman"/>
                      </a:endParaRPr>
                    </a:p>
                  </a:txBody>
                  <a:tcPr marL="68574" marR="68574" marT="0" marB="0" anchor="ct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4126783580"/>
              </p:ext>
            </p:extLst>
          </p:nvPr>
        </p:nvGraphicFramePr>
        <p:xfrm>
          <a:off x="2627313" y="2303140"/>
          <a:ext cx="3598862" cy="1485900"/>
        </p:xfrm>
        <a:graphic>
          <a:graphicData uri="http://schemas.openxmlformats.org/drawingml/2006/table">
            <a:tbl>
              <a:tblPr firstRow="1" firstCol="1" bandRow="1">
                <a:tableStyleId>{10A1B5D5-9B99-4C35-A422-299274C87663}</a:tableStyleId>
              </a:tblPr>
              <a:tblGrid>
                <a:gridCol w="1214087"/>
                <a:gridCol w="2384775"/>
              </a:tblGrid>
              <a:tr h="0">
                <a:tc>
                  <a:txBody>
                    <a:bodyPr/>
                    <a:lstStyle/>
                    <a:p>
                      <a:pPr algn="ctr" latinLnBrk="1">
                        <a:lnSpc>
                          <a:spcPts val="2100"/>
                        </a:lnSpc>
                        <a:spcAft>
                          <a:spcPts val="0"/>
                        </a:spcAft>
                      </a:pPr>
                      <a:r>
                        <a:rPr lang="zh-CN" sz="1050" b="1" kern="100" dirty="0">
                          <a:effectLst/>
                          <a:latin typeface="宋体" panose="02010600030101010101" pitchFamily="2" charset="-122"/>
                          <a:ea typeface="宋体" panose="02010600030101010101" pitchFamily="2" charset="-122"/>
                        </a:rPr>
                        <a:t>文件扩展名</a:t>
                      </a:r>
                      <a:endParaRPr lang="zh-CN" sz="1050" b="1" kern="100" dirty="0">
                        <a:effectLst/>
                        <a:latin typeface="宋体" panose="02010600030101010101" pitchFamily="2" charset="-122"/>
                        <a:ea typeface="宋体" panose="02010600030101010101" pitchFamily="2" charset="-122"/>
                        <a:cs typeface="Times New Roman"/>
                      </a:endParaRPr>
                    </a:p>
                  </a:txBody>
                  <a:tcPr marL="68549" marR="68549" marT="0" marB="0" anchor="ctr"/>
                </a:tc>
                <a:tc>
                  <a:txBody>
                    <a:bodyPr/>
                    <a:lstStyle/>
                    <a:p>
                      <a:pPr algn="ctr" latinLnBrk="1">
                        <a:lnSpc>
                          <a:spcPts val="2100"/>
                        </a:lnSpc>
                        <a:spcAft>
                          <a:spcPts val="0"/>
                        </a:spcAft>
                      </a:pPr>
                      <a:r>
                        <a:rPr lang="zh-CN" sz="1050" b="1" kern="100" dirty="0">
                          <a:effectLst/>
                          <a:latin typeface="宋体" panose="02010600030101010101" pitchFamily="2" charset="-122"/>
                          <a:ea typeface="宋体" panose="02010600030101010101" pitchFamily="2" charset="-122"/>
                        </a:rPr>
                        <a:t>文件简介</a:t>
                      </a:r>
                      <a:endParaRPr lang="zh-CN" sz="1050" b="1" kern="100" dirty="0">
                        <a:effectLst/>
                        <a:latin typeface="宋体" panose="02010600030101010101" pitchFamily="2" charset="-122"/>
                        <a:ea typeface="宋体" panose="02010600030101010101" pitchFamily="2" charset="-122"/>
                        <a:cs typeface="Times New Roman"/>
                      </a:endParaRPr>
                    </a:p>
                  </a:txBody>
                  <a:tcPr marL="68549" marR="68549" marT="0" marB="0" anchor="ctr"/>
                </a:tc>
              </a:tr>
              <a:tr h="0">
                <a:tc>
                  <a:txBody>
                    <a:bodyPr/>
                    <a:lstStyle/>
                    <a:p>
                      <a:pPr algn="ctr" latinLnBrk="1">
                        <a:lnSpc>
                          <a:spcPts val="2400"/>
                        </a:lnSpc>
                        <a:spcAft>
                          <a:spcPts val="0"/>
                        </a:spcAft>
                      </a:pPr>
                      <a:r>
                        <a:rPr lang="en-US" sz="1200" b="1" kern="100" dirty="0">
                          <a:solidFill>
                            <a:schemeClr val="dk1"/>
                          </a:solidFill>
                          <a:effectLst/>
                          <a:latin typeface="+mn-lt"/>
                          <a:ea typeface="+mn-ea"/>
                          <a:cs typeface="+mn-cs"/>
                        </a:rPr>
                        <a:t>.</a:t>
                      </a:r>
                      <a:r>
                        <a:rPr lang="en-US" sz="1200" b="1" kern="100" dirty="0" err="1">
                          <a:solidFill>
                            <a:schemeClr val="dk1"/>
                          </a:solidFill>
                          <a:effectLst/>
                          <a:latin typeface="+mn-lt"/>
                          <a:ea typeface="+mn-ea"/>
                          <a:cs typeface="+mn-cs"/>
                        </a:rPr>
                        <a:t>swf</a:t>
                      </a:r>
                      <a:endParaRPr lang="zh-CN" sz="1200" b="1" kern="100" dirty="0">
                        <a:solidFill>
                          <a:schemeClr val="dk1"/>
                        </a:solidFill>
                        <a:effectLst/>
                        <a:latin typeface="+mn-lt"/>
                        <a:ea typeface="+mn-ea"/>
                        <a:cs typeface="+mn-cs"/>
                      </a:endParaRPr>
                    </a:p>
                  </a:txBody>
                  <a:tcPr marL="68549" marR="68549" marT="0" marB="0" anchor="ctr"/>
                </a:tc>
                <a:tc>
                  <a:txBody>
                    <a:bodyPr/>
                    <a:lstStyle/>
                    <a:p>
                      <a:pPr algn="ctr" latinLnBrk="1">
                        <a:lnSpc>
                          <a:spcPts val="2400"/>
                        </a:lnSpc>
                        <a:spcAft>
                          <a:spcPts val="0"/>
                        </a:spcAft>
                      </a:pPr>
                      <a:r>
                        <a:rPr lang="en-US" sz="1200" b="1" kern="100" dirty="0">
                          <a:solidFill>
                            <a:schemeClr val="dk1"/>
                          </a:solidFill>
                          <a:effectLst/>
                          <a:latin typeface="+mn-lt"/>
                          <a:ea typeface="+mn-ea"/>
                          <a:cs typeface="+mn-cs"/>
                        </a:rPr>
                        <a:t>Flash</a:t>
                      </a:r>
                      <a:r>
                        <a:rPr lang="zh-CN" sz="1200" b="1" kern="100" dirty="0">
                          <a:effectLst/>
                          <a:latin typeface="宋体" panose="02010600030101010101" pitchFamily="2" charset="-122"/>
                          <a:ea typeface="宋体" panose="02010600030101010101" pitchFamily="2" charset="-122"/>
                        </a:rPr>
                        <a:t>视频文件</a:t>
                      </a:r>
                      <a:endParaRPr lang="zh-CN" sz="1200" b="1" kern="100" dirty="0">
                        <a:effectLst/>
                        <a:latin typeface="宋体" panose="02010600030101010101" pitchFamily="2" charset="-122"/>
                        <a:ea typeface="宋体" panose="02010600030101010101" pitchFamily="2" charset="-122"/>
                        <a:cs typeface="Times New Roman"/>
                      </a:endParaRPr>
                    </a:p>
                  </a:txBody>
                  <a:tcPr marL="68549" marR="68549" marT="0" marB="0" anchor="ctr"/>
                </a:tc>
              </a:tr>
              <a:tr h="0">
                <a:tc>
                  <a:txBody>
                    <a:bodyPr/>
                    <a:lstStyle/>
                    <a:p>
                      <a:pPr algn="ctr" latinLnBrk="1">
                        <a:lnSpc>
                          <a:spcPts val="2400"/>
                        </a:lnSpc>
                        <a:spcAft>
                          <a:spcPts val="0"/>
                        </a:spcAft>
                      </a:pPr>
                      <a:r>
                        <a:rPr lang="en-US" sz="1200" b="1" kern="100" dirty="0">
                          <a:solidFill>
                            <a:schemeClr val="dk1"/>
                          </a:solidFill>
                          <a:effectLst/>
                          <a:latin typeface="+mn-lt"/>
                          <a:ea typeface="+mn-ea"/>
                          <a:cs typeface="+mn-cs"/>
                        </a:rPr>
                        <a:t>.</a:t>
                      </a:r>
                      <a:r>
                        <a:rPr lang="en-US" sz="1200" b="1" kern="100" dirty="0" err="1">
                          <a:solidFill>
                            <a:schemeClr val="dk1"/>
                          </a:solidFill>
                          <a:effectLst/>
                          <a:latin typeface="+mn-lt"/>
                          <a:ea typeface="+mn-ea"/>
                          <a:cs typeface="+mn-cs"/>
                        </a:rPr>
                        <a:t>avi</a:t>
                      </a:r>
                      <a:endParaRPr lang="zh-CN" sz="1200" b="1" kern="100" dirty="0">
                        <a:solidFill>
                          <a:schemeClr val="dk1"/>
                        </a:solidFill>
                        <a:effectLst/>
                        <a:latin typeface="+mn-lt"/>
                        <a:ea typeface="+mn-ea"/>
                        <a:cs typeface="+mn-cs"/>
                      </a:endParaRPr>
                    </a:p>
                  </a:txBody>
                  <a:tcPr marL="68549" marR="68549" marT="0" marB="0" anchor="ctr"/>
                </a:tc>
                <a:tc>
                  <a:txBody>
                    <a:bodyPr/>
                    <a:lstStyle/>
                    <a:p>
                      <a:pPr algn="ctr" latinLnBrk="1">
                        <a:lnSpc>
                          <a:spcPts val="2400"/>
                        </a:lnSpc>
                        <a:spcAft>
                          <a:spcPts val="0"/>
                        </a:spcAft>
                      </a:pPr>
                      <a:r>
                        <a:rPr lang="zh-CN" sz="1200" b="1" kern="100" dirty="0">
                          <a:effectLst/>
                          <a:latin typeface="宋体" panose="02010600030101010101" pitchFamily="2" charset="-122"/>
                          <a:ea typeface="宋体" panose="02010600030101010101" pitchFamily="2" charset="-122"/>
                        </a:rPr>
                        <a:t>使用</a:t>
                      </a:r>
                      <a:r>
                        <a:rPr lang="en-US" sz="1200" b="1" kern="100" dirty="0">
                          <a:effectLst/>
                          <a:latin typeface="宋体" panose="02010600030101010101" pitchFamily="2" charset="-122"/>
                          <a:ea typeface="宋体" panose="02010600030101010101" pitchFamily="2" charset="-122"/>
                        </a:rPr>
                        <a:t>MPG4</a:t>
                      </a:r>
                      <a:r>
                        <a:rPr lang="zh-CN" sz="1200" b="1" kern="100" dirty="0">
                          <a:effectLst/>
                          <a:latin typeface="宋体" panose="02010600030101010101" pitchFamily="2" charset="-122"/>
                          <a:ea typeface="宋体" panose="02010600030101010101" pitchFamily="2" charset="-122"/>
                        </a:rPr>
                        <a:t>编码的视频文件</a:t>
                      </a:r>
                      <a:endParaRPr lang="zh-CN" sz="1200" b="1" kern="100" dirty="0">
                        <a:effectLst/>
                        <a:latin typeface="宋体" panose="02010600030101010101" pitchFamily="2" charset="-122"/>
                        <a:ea typeface="宋体" panose="02010600030101010101" pitchFamily="2" charset="-122"/>
                        <a:cs typeface="Times New Roman"/>
                      </a:endParaRPr>
                    </a:p>
                  </a:txBody>
                  <a:tcPr marL="68549" marR="68549" marT="0" marB="0" anchor="ctr"/>
                </a:tc>
              </a:tr>
              <a:tr h="0">
                <a:tc>
                  <a:txBody>
                    <a:bodyPr/>
                    <a:lstStyle/>
                    <a:p>
                      <a:pPr algn="ctr" latinLnBrk="1">
                        <a:lnSpc>
                          <a:spcPts val="2400"/>
                        </a:lnSpc>
                        <a:spcAft>
                          <a:spcPts val="0"/>
                        </a:spcAft>
                      </a:pPr>
                      <a:r>
                        <a:rPr lang="en-US" sz="1200" b="1" kern="100" dirty="0">
                          <a:solidFill>
                            <a:schemeClr val="dk1"/>
                          </a:solidFill>
                          <a:effectLst/>
                          <a:latin typeface="+mn-lt"/>
                          <a:ea typeface="+mn-ea"/>
                          <a:cs typeface="+mn-cs"/>
                        </a:rPr>
                        <a:t>.</a:t>
                      </a:r>
                      <a:r>
                        <a:rPr lang="en-US" sz="1200" b="1" kern="100" dirty="0" err="1">
                          <a:solidFill>
                            <a:schemeClr val="dk1"/>
                          </a:solidFill>
                          <a:effectLst/>
                          <a:latin typeface="+mn-lt"/>
                          <a:ea typeface="+mn-ea"/>
                          <a:cs typeface="+mn-cs"/>
                        </a:rPr>
                        <a:t>wmv</a:t>
                      </a:r>
                      <a:endParaRPr lang="zh-CN" sz="1200" b="1" kern="100" dirty="0">
                        <a:solidFill>
                          <a:schemeClr val="dk1"/>
                        </a:solidFill>
                        <a:effectLst/>
                        <a:latin typeface="+mn-lt"/>
                        <a:ea typeface="+mn-ea"/>
                        <a:cs typeface="+mn-cs"/>
                      </a:endParaRPr>
                    </a:p>
                  </a:txBody>
                  <a:tcPr marL="68549" marR="68549" marT="0" marB="0" anchor="ctr"/>
                </a:tc>
                <a:tc>
                  <a:txBody>
                    <a:bodyPr/>
                    <a:lstStyle/>
                    <a:p>
                      <a:pPr algn="ctr" latinLnBrk="1">
                        <a:lnSpc>
                          <a:spcPts val="2400"/>
                        </a:lnSpc>
                        <a:spcAft>
                          <a:spcPts val="0"/>
                        </a:spcAft>
                      </a:pPr>
                      <a:r>
                        <a:rPr lang="zh-CN" sz="1200" b="1" kern="100" dirty="0">
                          <a:effectLst/>
                          <a:latin typeface="宋体" panose="02010600030101010101" pitchFamily="2" charset="-122"/>
                          <a:ea typeface="宋体" panose="02010600030101010101" pitchFamily="2" charset="-122"/>
                        </a:rPr>
                        <a:t>微软制定的视频文件格式</a:t>
                      </a:r>
                      <a:endParaRPr lang="zh-CN" sz="1200" b="1" kern="100" dirty="0">
                        <a:effectLst/>
                        <a:latin typeface="宋体" panose="02010600030101010101" pitchFamily="2" charset="-122"/>
                        <a:ea typeface="宋体" panose="02010600030101010101" pitchFamily="2" charset="-122"/>
                        <a:cs typeface="Times New Roman"/>
                      </a:endParaRPr>
                    </a:p>
                  </a:txBody>
                  <a:tcPr marL="68549" marR="68549" marT="0" marB="0" anchor="ctr"/>
                </a:tc>
              </a:tr>
              <a:tr h="284798">
                <a:tc>
                  <a:txBody>
                    <a:bodyPr/>
                    <a:lstStyle/>
                    <a:p>
                      <a:pPr algn="ctr" latinLnBrk="1">
                        <a:lnSpc>
                          <a:spcPts val="2400"/>
                        </a:lnSpc>
                        <a:spcAft>
                          <a:spcPts val="0"/>
                        </a:spcAft>
                      </a:pPr>
                      <a:r>
                        <a:rPr lang="en-US" sz="1200" b="1" kern="100" dirty="0">
                          <a:solidFill>
                            <a:schemeClr val="dk1"/>
                          </a:solidFill>
                          <a:effectLst/>
                          <a:latin typeface="+mn-lt"/>
                          <a:ea typeface="+mn-ea"/>
                          <a:cs typeface="+mn-cs"/>
                        </a:rPr>
                        <a:t>.</a:t>
                      </a:r>
                      <a:r>
                        <a:rPr lang="en-US" sz="1200" b="1" kern="100" dirty="0" err="1">
                          <a:solidFill>
                            <a:schemeClr val="dk1"/>
                          </a:solidFill>
                          <a:effectLst/>
                          <a:latin typeface="+mn-lt"/>
                          <a:ea typeface="+mn-ea"/>
                          <a:cs typeface="+mn-cs"/>
                        </a:rPr>
                        <a:t>rm</a:t>
                      </a:r>
                      <a:endParaRPr lang="zh-CN" sz="1200" b="1" kern="100" dirty="0">
                        <a:solidFill>
                          <a:schemeClr val="dk1"/>
                        </a:solidFill>
                        <a:effectLst/>
                        <a:latin typeface="+mn-lt"/>
                        <a:ea typeface="+mn-ea"/>
                        <a:cs typeface="+mn-cs"/>
                      </a:endParaRPr>
                    </a:p>
                  </a:txBody>
                  <a:tcPr marL="68549" marR="68549" marT="0" marB="0" anchor="ctr"/>
                </a:tc>
                <a:tc>
                  <a:txBody>
                    <a:bodyPr/>
                    <a:lstStyle/>
                    <a:p>
                      <a:pPr algn="ctr" latinLnBrk="1">
                        <a:lnSpc>
                          <a:spcPts val="2400"/>
                        </a:lnSpc>
                        <a:spcAft>
                          <a:spcPts val="0"/>
                        </a:spcAft>
                      </a:pPr>
                      <a:r>
                        <a:rPr lang="en-US" sz="1200" b="1" kern="100" dirty="0">
                          <a:solidFill>
                            <a:schemeClr val="dk1"/>
                          </a:solidFill>
                          <a:effectLst/>
                          <a:latin typeface="+mn-lt"/>
                          <a:ea typeface="+mn-ea"/>
                          <a:cs typeface="+mn-cs"/>
                        </a:rPr>
                        <a:t>RealPlayer</a:t>
                      </a:r>
                      <a:r>
                        <a:rPr lang="zh-CN" sz="1200" b="1" kern="100" dirty="0">
                          <a:solidFill>
                            <a:schemeClr val="dk1"/>
                          </a:solidFill>
                          <a:effectLst/>
                          <a:latin typeface="+mn-lt"/>
                          <a:ea typeface="+mn-ea"/>
                          <a:cs typeface="+mn-cs"/>
                        </a:rPr>
                        <a:t>视</a:t>
                      </a:r>
                      <a:r>
                        <a:rPr lang="zh-CN" sz="1200" b="1" kern="100" dirty="0">
                          <a:effectLst/>
                          <a:latin typeface="宋体" panose="02010600030101010101" pitchFamily="2" charset="-122"/>
                          <a:ea typeface="宋体" panose="02010600030101010101" pitchFamily="2" charset="-122"/>
                        </a:rPr>
                        <a:t>频文件</a:t>
                      </a:r>
                      <a:endParaRPr lang="zh-CN" sz="1200" b="1" kern="100" dirty="0">
                        <a:effectLst/>
                        <a:latin typeface="宋体" panose="02010600030101010101" pitchFamily="2" charset="-122"/>
                        <a:ea typeface="宋体" panose="02010600030101010101" pitchFamily="2" charset="-122"/>
                        <a:cs typeface="Times New Roman"/>
                      </a:endParaRPr>
                    </a:p>
                  </a:txBody>
                  <a:tcPr marL="68549" marR="68549" marT="0" marB="0" anchor="ctr"/>
                </a:tc>
              </a:tr>
            </a:tbl>
          </a:graphicData>
        </a:graphic>
      </p:graphicFrame>
    </p:spTree>
  </p:cSld>
  <p:clrMapOvr>
    <a:masterClrMapping/>
  </p:clrMapOvr>
  <p:transition advTm="22922">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zh-CN" altLang="en-US" b="1"/>
          </a:p>
        </p:txBody>
      </p:sp>
      <p:sp>
        <p:nvSpPr>
          <p:cNvPr id="15363" name="内容占位符 11"/>
          <p:cNvSpPr>
            <a:spLocks noGrp="1"/>
          </p:cNvSpPr>
          <p:nvPr>
            <p:ph sz="quarter" idx="4294967295"/>
          </p:nvPr>
        </p:nvSpPr>
        <p:spPr>
          <a:xfrm>
            <a:off x="882650" y="1484313"/>
            <a:ext cx="7866063" cy="4968875"/>
          </a:xfrm>
        </p:spPr>
        <p:txBody>
          <a:bodyPr/>
          <a:lstStyle/>
          <a:p>
            <a:pPr>
              <a:spcBef>
                <a:spcPts val="600"/>
              </a:spcBef>
              <a:buFontTx/>
              <a:buNone/>
            </a:pPr>
            <a:r>
              <a:rPr lang="en-US" altLang="zh-CN" sz="2400" b="1" dirty="0" smtClean="0">
                <a:latin typeface="仿宋_GB2312" pitchFamily="49" charset="-122"/>
                <a:ea typeface="仿宋_GB2312" pitchFamily="49" charset="-122"/>
              </a:rPr>
              <a:t>5</a:t>
            </a:r>
            <a:r>
              <a:rPr lang="zh-CN" altLang="en-US" sz="2400" b="1" dirty="0" smtClean="0">
                <a:latin typeface="仿宋_GB2312" pitchFamily="49" charset="-122"/>
                <a:ea typeface="仿宋_GB2312" pitchFamily="49" charset="-122"/>
              </a:rPr>
              <a:t>、对</a:t>
            </a:r>
            <a:r>
              <a:rPr lang="en-US" altLang="zh-CN" sz="2400" b="1" dirty="0" smtClean="0">
                <a:latin typeface="仿宋_GB2312" pitchFamily="49" charset="-122"/>
                <a:ea typeface="仿宋_GB2312" pitchFamily="49" charset="-122"/>
              </a:rPr>
              <a:t>40</a:t>
            </a:r>
            <a:r>
              <a:rPr lang="zh-CN" altLang="en-US" sz="2400" b="1" dirty="0" smtClean="0">
                <a:latin typeface="仿宋_GB2312" pitchFamily="49" charset="-122"/>
                <a:ea typeface="仿宋_GB2312" pitchFamily="49" charset="-122"/>
              </a:rPr>
              <a:t>个文件进行文件类型归类与显示</a:t>
            </a:r>
            <a:endParaRPr lang="en-US" altLang="zh-CN" sz="2400" b="1" dirty="0" smtClean="0">
              <a:latin typeface="仿宋_GB2312" pitchFamily="49" charset="-122"/>
              <a:ea typeface="仿宋_GB2312" pitchFamily="49" charset="-122"/>
            </a:endParaRPr>
          </a:p>
          <a:p>
            <a:pPr>
              <a:spcBef>
                <a:spcPts val="1200"/>
              </a:spcBef>
              <a:buFontTx/>
              <a:buNone/>
            </a:pPr>
            <a:r>
              <a:rPr lang="zh-CN" altLang="en-US" sz="2400" b="1" dirty="0" smtClean="0">
                <a:latin typeface="仿宋_GB2312" pitchFamily="49" charset="-122"/>
                <a:ea typeface="仿宋_GB2312" pitchFamily="49" charset="-122"/>
              </a:rPr>
              <a:t>   </a:t>
            </a:r>
            <a:r>
              <a:rPr lang="en-US" altLang="zh-CN" sz="2200" b="1" dirty="0" smtClean="0">
                <a:latin typeface="仿宋_GB2312" pitchFamily="49" charset="-122"/>
                <a:ea typeface="仿宋_GB2312" pitchFamily="49" charset="-122"/>
              </a:rPr>
              <a:t>txt 1</a:t>
            </a:r>
            <a:r>
              <a:rPr lang="zh-CN" altLang="en-US" sz="2200" b="1" dirty="0" smtClean="0">
                <a:latin typeface="仿宋_GB2312" pitchFamily="49" charset="-122"/>
                <a:ea typeface="仿宋_GB2312" pitchFamily="49" charset="-122"/>
              </a:rPr>
              <a:t>个、</a:t>
            </a:r>
            <a:r>
              <a:rPr lang="en-US" altLang="zh-CN" sz="2200" b="1" dirty="0" err="1" smtClean="0">
                <a:latin typeface="仿宋_GB2312" pitchFamily="49" charset="-122"/>
                <a:ea typeface="仿宋_GB2312" pitchFamily="49" charset="-122"/>
              </a:rPr>
              <a:t>docx</a:t>
            </a:r>
            <a:r>
              <a:rPr lang="en-US" altLang="zh-CN" sz="2200" b="1" dirty="0" smtClean="0">
                <a:latin typeface="仿宋_GB2312" pitchFamily="49" charset="-122"/>
                <a:ea typeface="仿宋_GB2312" pitchFamily="49" charset="-122"/>
              </a:rPr>
              <a:t> 2</a:t>
            </a:r>
            <a:r>
              <a:rPr lang="zh-CN" altLang="en-US" sz="2200" b="1" dirty="0" smtClean="0">
                <a:latin typeface="仿宋_GB2312" pitchFamily="49" charset="-122"/>
                <a:ea typeface="仿宋_GB2312" pitchFamily="49" charset="-122"/>
              </a:rPr>
              <a:t>个、</a:t>
            </a:r>
            <a:r>
              <a:rPr lang="en-US" altLang="zh-CN" sz="2200" b="1" dirty="0" err="1" smtClean="0">
                <a:latin typeface="仿宋_GB2312" pitchFamily="49" charset="-122"/>
                <a:ea typeface="仿宋_GB2312" pitchFamily="49" charset="-122"/>
              </a:rPr>
              <a:t>xlsx</a:t>
            </a:r>
            <a:r>
              <a:rPr lang="en-US" altLang="zh-CN" sz="2200" b="1" dirty="0" smtClean="0">
                <a:latin typeface="仿宋_GB2312" pitchFamily="49" charset="-122"/>
                <a:ea typeface="仿宋_GB2312" pitchFamily="49" charset="-122"/>
              </a:rPr>
              <a:t> 3</a:t>
            </a:r>
            <a:r>
              <a:rPr lang="zh-CN" altLang="en-US" sz="2200" b="1" dirty="0" smtClean="0">
                <a:latin typeface="仿宋_GB2312" pitchFamily="49" charset="-122"/>
                <a:ea typeface="仿宋_GB2312" pitchFamily="49" charset="-122"/>
              </a:rPr>
              <a:t>个、</a:t>
            </a:r>
            <a:r>
              <a:rPr lang="en-US" altLang="zh-CN" sz="2200" b="1" dirty="0" err="1" smtClean="0">
                <a:latin typeface="仿宋_GB2312" pitchFamily="49" charset="-122"/>
                <a:ea typeface="仿宋_GB2312" pitchFamily="49" charset="-122"/>
              </a:rPr>
              <a:t>pptx</a:t>
            </a:r>
            <a:r>
              <a:rPr lang="en-US" altLang="zh-CN" sz="2200" b="1" dirty="0" smtClean="0">
                <a:latin typeface="仿宋_GB2312" pitchFamily="49" charset="-122"/>
                <a:ea typeface="仿宋_GB2312" pitchFamily="49" charset="-122"/>
              </a:rPr>
              <a:t> 2</a:t>
            </a:r>
            <a:r>
              <a:rPr lang="zh-CN" altLang="en-US" sz="2200" b="1" dirty="0" smtClean="0">
                <a:latin typeface="仿宋_GB2312" pitchFamily="49" charset="-122"/>
                <a:ea typeface="仿宋_GB2312" pitchFamily="49" charset="-122"/>
              </a:rPr>
              <a:t>个、</a:t>
            </a:r>
            <a:r>
              <a:rPr lang="en-US" altLang="zh-CN" sz="2200" b="1" dirty="0" smtClean="0">
                <a:latin typeface="仿宋_GB2312" pitchFamily="49" charset="-122"/>
                <a:ea typeface="仿宋_GB2312" pitchFamily="49" charset="-122"/>
              </a:rPr>
              <a:t>exe 3</a:t>
            </a:r>
            <a:r>
              <a:rPr lang="zh-CN" altLang="en-US" sz="2200" b="1" dirty="0" smtClean="0">
                <a:latin typeface="仿宋_GB2312" pitchFamily="49" charset="-122"/>
                <a:ea typeface="仿宋_GB2312" pitchFamily="49" charset="-122"/>
              </a:rPr>
              <a:t>个、</a:t>
            </a:r>
            <a:endParaRPr lang="en-US" altLang="zh-CN" sz="2200" b="1" dirty="0" smtClean="0">
              <a:latin typeface="仿宋_GB2312" pitchFamily="49" charset="-122"/>
              <a:ea typeface="仿宋_GB2312" pitchFamily="49" charset="-122"/>
            </a:endParaRPr>
          </a:p>
          <a:p>
            <a:pPr>
              <a:spcBef>
                <a:spcPts val="1800"/>
              </a:spcBef>
              <a:buFontTx/>
              <a:buNone/>
            </a:pPr>
            <a:r>
              <a:rPr lang="en-US" altLang="zh-CN" sz="2200" b="1" dirty="0" smtClean="0">
                <a:solidFill>
                  <a:srgbClr val="0000FF"/>
                </a:solidFill>
                <a:latin typeface="仿宋_GB2312" pitchFamily="49" charset="-122"/>
                <a:ea typeface="仿宋_GB2312" pitchFamily="49" charset="-122"/>
              </a:rPr>
              <a:t>   </a:t>
            </a:r>
            <a:r>
              <a:rPr lang="en-US" altLang="zh-CN" sz="2200" b="1" dirty="0" err="1" smtClean="0">
                <a:latin typeface="仿宋_GB2312" pitchFamily="49" charset="-122"/>
                <a:ea typeface="仿宋_GB2312" pitchFamily="49" charset="-122"/>
              </a:rPr>
              <a:t>swf</a:t>
            </a:r>
            <a:r>
              <a:rPr lang="en-US" altLang="zh-CN" sz="2200" b="1" dirty="0" smtClean="0">
                <a:latin typeface="仿宋_GB2312" pitchFamily="49" charset="-122"/>
                <a:ea typeface="仿宋_GB2312" pitchFamily="49" charset="-122"/>
              </a:rPr>
              <a:t> 3</a:t>
            </a:r>
            <a:r>
              <a:rPr lang="zh-CN" altLang="en-US" sz="2200" b="1" dirty="0" smtClean="0">
                <a:latin typeface="仿宋_GB2312" pitchFamily="49" charset="-122"/>
                <a:ea typeface="仿宋_GB2312" pitchFamily="49" charset="-122"/>
              </a:rPr>
              <a:t>个、</a:t>
            </a:r>
            <a:r>
              <a:rPr lang="en-US" altLang="zh-CN" sz="2200" b="1" dirty="0" err="1" smtClean="0">
                <a:latin typeface="仿宋_GB2312" pitchFamily="49" charset="-122"/>
                <a:ea typeface="仿宋_GB2312" pitchFamily="49" charset="-122"/>
              </a:rPr>
              <a:t>flv</a:t>
            </a:r>
            <a:r>
              <a:rPr lang="en-US" altLang="zh-CN" sz="2200" b="1" dirty="0" smtClean="0">
                <a:latin typeface="仿宋_GB2312" pitchFamily="49" charset="-122"/>
                <a:ea typeface="仿宋_GB2312" pitchFamily="49" charset="-122"/>
              </a:rPr>
              <a:t> 1</a:t>
            </a:r>
            <a:r>
              <a:rPr lang="zh-CN" altLang="en-US" sz="2200" b="1" dirty="0" smtClean="0">
                <a:latin typeface="仿宋_GB2312" pitchFamily="49" charset="-122"/>
                <a:ea typeface="仿宋_GB2312" pitchFamily="49" charset="-122"/>
              </a:rPr>
              <a:t>个、</a:t>
            </a:r>
            <a:r>
              <a:rPr lang="en-US" altLang="zh-CN" sz="2200" b="1" dirty="0" smtClean="0">
                <a:latin typeface="仿宋_GB2312" pitchFamily="49" charset="-122"/>
                <a:ea typeface="仿宋_GB2312" pitchFamily="49" charset="-122"/>
              </a:rPr>
              <a:t>mp3 5</a:t>
            </a:r>
            <a:r>
              <a:rPr lang="zh-CN" altLang="en-US" sz="2200" b="1" dirty="0" smtClean="0">
                <a:latin typeface="仿宋_GB2312" pitchFamily="49" charset="-122"/>
                <a:ea typeface="仿宋_GB2312" pitchFamily="49" charset="-122"/>
              </a:rPr>
              <a:t>个、</a:t>
            </a:r>
            <a:r>
              <a:rPr lang="en-US" altLang="zh-CN" sz="2200" b="1" dirty="0" smtClean="0">
                <a:latin typeface="仿宋_GB2312" pitchFamily="49" charset="-122"/>
                <a:ea typeface="仿宋_GB2312" pitchFamily="49" charset="-122"/>
              </a:rPr>
              <a:t>gif 1</a:t>
            </a:r>
            <a:r>
              <a:rPr lang="zh-CN" altLang="en-US" sz="2200" b="1" dirty="0" smtClean="0">
                <a:latin typeface="仿宋_GB2312" pitchFamily="49" charset="-122"/>
                <a:ea typeface="仿宋_GB2312" pitchFamily="49" charset="-122"/>
              </a:rPr>
              <a:t>个、</a:t>
            </a:r>
            <a:r>
              <a:rPr lang="en-US" altLang="zh-CN" sz="2200" b="1" dirty="0" smtClean="0">
                <a:latin typeface="仿宋_GB2312" pitchFamily="49" charset="-122"/>
                <a:ea typeface="仿宋_GB2312" pitchFamily="49" charset="-122"/>
              </a:rPr>
              <a:t>jpg 17</a:t>
            </a:r>
            <a:r>
              <a:rPr lang="zh-CN" altLang="en-US" sz="2200" b="1" dirty="0" smtClean="0">
                <a:latin typeface="仿宋_GB2312" pitchFamily="49" charset="-122"/>
                <a:ea typeface="仿宋_GB2312" pitchFamily="49" charset="-122"/>
              </a:rPr>
              <a:t>个、</a:t>
            </a:r>
            <a:endParaRPr lang="en-US" altLang="zh-CN" sz="2200" b="1" dirty="0" smtClean="0">
              <a:latin typeface="仿宋_GB2312" pitchFamily="49" charset="-122"/>
              <a:ea typeface="仿宋_GB2312" pitchFamily="49" charset="-122"/>
            </a:endParaRPr>
          </a:p>
          <a:p>
            <a:pPr>
              <a:spcBef>
                <a:spcPts val="1800"/>
              </a:spcBef>
              <a:buFontTx/>
              <a:buNone/>
            </a:pPr>
            <a:r>
              <a:rPr lang="en-US" altLang="zh-CN" sz="2200" b="1" dirty="0" smtClean="0">
                <a:latin typeface="仿宋_GB2312" pitchFamily="49" charset="-122"/>
                <a:ea typeface="仿宋_GB2312" pitchFamily="49" charset="-122"/>
              </a:rPr>
              <a:t>   zip 2</a:t>
            </a:r>
            <a:r>
              <a:rPr lang="zh-CN" altLang="en-US" sz="2200" b="1" dirty="0" smtClean="0">
                <a:latin typeface="仿宋_GB2312" pitchFamily="49" charset="-122"/>
                <a:ea typeface="仿宋_GB2312" pitchFamily="49" charset="-122"/>
              </a:rPr>
              <a:t>个（共</a:t>
            </a:r>
            <a:r>
              <a:rPr lang="en-US" altLang="zh-CN" sz="2200" b="1" dirty="0" smtClean="0">
                <a:latin typeface="仿宋_GB2312" pitchFamily="49" charset="-122"/>
                <a:ea typeface="仿宋_GB2312" pitchFamily="49" charset="-122"/>
              </a:rPr>
              <a:t>40</a:t>
            </a:r>
            <a:r>
              <a:rPr lang="zh-CN" altLang="en-US" sz="2200" b="1" dirty="0" smtClean="0">
                <a:latin typeface="仿宋_GB2312" pitchFamily="49" charset="-122"/>
                <a:ea typeface="仿宋_GB2312" pitchFamily="49" charset="-122"/>
              </a:rPr>
              <a:t>个）</a:t>
            </a:r>
            <a:endParaRPr lang="en-US" altLang="zh-CN" sz="2200" b="1" dirty="0" smtClean="0">
              <a:latin typeface="仿宋_GB2312" pitchFamily="49" charset="-122"/>
              <a:ea typeface="仿宋_GB2312" pitchFamily="49" charset="-122"/>
            </a:endParaRPr>
          </a:p>
          <a:p>
            <a:pPr>
              <a:spcBef>
                <a:spcPts val="1800"/>
              </a:spcBef>
              <a:buFontTx/>
              <a:buNone/>
            </a:pPr>
            <a:r>
              <a:rPr lang="en-US" altLang="zh-CN" sz="2200" b="1" dirty="0" smtClean="0">
                <a:latin typeface="仿宋_GB2312" pitchFamily="49" charset="-122"/>
                <a:ea typeface="仿宋_GB2312" pitchFamily="49" charset="-122"/>
              </a:rPr>
              <a:t>   </a:t>
            </a:r>
            <a:r>
              <a:rPr lang="zh-CN" altLang="en-US" sz="2200" b="1" dirty="0" smtClean="0">
                <a:latin typeface="仿宋_GB2312" pitchFamily="49" charset="-122"/>
                <a:ea typeface="仿宋_GB2312" pitchFamily="49" charset="-122"/>
              </a:rPr>
              <a:t>其中：“学习”类包含</a:t>
            </a:r>
            <a:r>
              <a:rPr lang="en-US" altLang="zh-CN" sz="2200" b="1" dirty="0" smtClean="0">
                <a:latin typeface="仿宋_GB2312" pitchFamily="49" charset="-122"/>
                <a:ea typeface="仿宋_GB2312" pitchFamily="49" charset="-122"/>
              </a:rPr>
              <a:t>txt</a:t>
            </a:r>
            <a:r>
              <a:rPr lang="zh-CN" altLang="en-US" sz="2200" b="1" dirty="0" smtClean="0">
                <a:latin typeface="仿宋_GB2312" pitchFamily="49" charset="-122"/>
                <a:ea typeface="仿宋_GB2312" pitchFamily="49" charset="-122"/>
              </a:rPr>
              <a:t>、</a:t>
            </a:r>
            <a:r>
              <a:rPr lang="en-US" altLang="zh-CN" sz="2200" b="1" dirty="0" err="1" smtClean="0">
                <a:latin typeface="仿宋_GB2312" pitchFamily="49" charset="-122"/>
                <a:ea typeface="仿宋_GB2312" pitchFamily="49" charset="-122"/>
              </a:rPr>
              <a:t>docx</a:t>
            </a:r>
            <a:r>
              <a:rPr lang="zh-CN" altLang="en-US" sz="2200" b="1" dirty="0" smtClean="0">
                <a:latin typeface="仿宋_GB2312" pitchFamily="49" charset="-122"/>
                <a:ea typeface="仿宋_GB2312" pitchFamily="49" charset="-122"/>
              </a:rPr>
              <a:t>、</a:t>
            </a:r>
            <a:r>
              <a:rPr lang="en-US" altLang="zh-CN" sz="2200" b="1" dirty="0" err="1" smtClean="0">
                <a:latin typeface="仿宋_GB2312" pitchFamily="49" charset="-122"/>
                <a:ea typeface="仿宋_GB2312" pitchFamily="49" charset="-122"/>
              </a:rPr>
              <a:t>xlsx</a:t>
            </a:r>
            <a:r>
              <a:rPr lang="zh-CN" altLang="en-US" sz="2200" b="1" dirty="0" smtClean="0">
                <a:latin typeface="仿宋_GB2312" pitchFamily="49" charset="-122"/>
                <a:ea typeface="仿宋_GB2312" pitchFamily="49" charset="-122"/>
              </a:rPr>
              <a:t>、</a:t>
            </a:r>
            <a:r>
              <a:rPr lang="en-US" altLang="zh-CN" sz="2200" b="1" dirty="0" err="1" smtClean="0">
                <a:latin typeface="仿宋_GB2312" pitchFamily="49" charset="-122"/>
                <a:ea typeface="仿宋_GB2312" pitchFamily="49" charset="-122"/>
              </a:rPr>
              <a:t>pptx</a:t>
            </a:r>
            <a:r>
              <a:rPr lang="zh-CN" altLang="en-US" sz="2200" b="1" dirty="0" smtClean="0">
                <a:latin typeface="仿宋_GB2312" pitchFamily="49" charset="-122"/>
                <a:ea typeface="仿宋_GB2312" pitchFamily="49" charset="-122"/>
              </a:rPr>
              <a:t>四种类型</a:t>
            </a:r>
            <a:endParaRPr lang="en-US" altLang="zh-CN" sz="2200" b="1" dirty="0" smtClean="0">
              <a:latin typeface="仿宋_GB2312" pitchFamily="49" charset="-122"/>
              <a:ea typeface="仿宋_GB2312" pitchFamily="49" charset="-122"/>
            </a:endParaRPr>
          </a:p>
          <a:p>
            <a:pPr>
              <a:spcBef>
                <a:spcPts val="1800"/>
              </a:spcBef>
              <a:buFontTx/>
              <a:buNone/>
            </a:pPr>
            <a:r>
              <a:rPr lang="en-US" altLang="zh-CN" sz="2200" b="1" dirty="0" smtClean="0">
                <a:latin typeface="仿宋_GB2312" pitchFamily="49" charset="-122"/>
                <a:ea typeface="仿宋_GB2312" pitchFamily="49" charset="-122"/>
              </a:rPr>
              <a:t>         </a:t>
            </a:r>
            <a:r>
              <a:rPr lang="zh-CN" altLang="en-US" sz="2200" b="1" dirty="0" smtClean="0">
                <a:latin typeface="仿宋_GB2312" pitchFamily="49" charset="-122"/>
                <a:ea typeface="仿宋_GB2312" pitchFamily="49" charset="-122"/>
              </a:rPr>
              <a:t>“视频”类包含</a:t>
            </a:r>
            <a:r>
              <a:rPr lang="en-US" altLang="zh-CN" sz="2200" b="1" dirty="0" smtClean="0">
                <a:latin typeface="仿宋_GB2312" pitchFamily="49" charset="-122"/>
                <a:ea typeface="仿宋_GB2312" pitchFamily="49" charset="-122"/>
              </a:rPr>
              <a:t>exe</a:t>
            </a:r>
            <a:r>
              <a:rPr lang="zh-CN" altLang="en-US" sz="2200" b="1" dirty="0" smtClean="0">
                <a:latin typeface="仿宋_GB2312" pitchFamily="49" charset="-122"/>
                <a:ea typeface="仿宋_GB2312" pitchFamily="49" charset="-122"/>
              </a:rPr>
              <a:t>、</a:t>
            </a:r>
            <a:r>
              <a:rPr lang="en-US" altLang="zh-CN" sz="2200" b="1" dirty="0" err="1" smtClean="0">
                <a:latin typeface="仿宋_GB2312" pitchFamily="49" charset="-122"/>
                <a:ea typeface="仿宋_GB2312" pitchFamily="49" charset="-122"/>
              </a:rPr>
              <a:t>swf</a:t>
            </a:r>
            <a:r>
              <a:rPr lang="zh-CN" altLang="en-US" sz="2200" b="1" dirty="0" smtClean="0">
                <a:latin typeface="仿宋_GB2312" pitchFamily="49" charset="-122"/>
                <a:ea typeface="仿宋_GB2312" pitchFamily="49" charset="-122"/>
              </a:rPr>
              <a:t>、</a:t>
            </a:r>
            <a:r>
              <a:rPr lang="en-US" altLang="zh-CN" sz="2200" b="1" dirty="0" err="1" smtClean="0">
                <a:latin typeface="仿宋_GB2312" pitchFamily="49" charset="-122"/>
                <a:ea typeface="仿宋_GB2312" pitchFamily="49" charset="-122"/>
              </a:rPr>
              <a:t>flv</a:t>
            </a:r>
            <a:r>
              <a:rPr lang="zh-CN" altLang="en-US" sz="2200" b="1" dirty="0" smtClean="0">
                <a:latin typeface="仿宋_GB2312" pitchFamily="49" charset="-122"/>
                <a:ea typeface="仿宋_GB2312" pitchFamily="49" charset="-122"/>
              </a:rPr>
              <a:t>三种类型</a:t>
            </a:r>
            <a:endParaRPr lang="en-US" altLang="zh-CN" sz="2200" b="1" dirty="0" smtClean="0">
              <a:latin typeface="仿宋_GB2312" pitchFamily="49" charset="-122"/>
              <a:ea typeface="仿宋_GB2312" pitchFamily="49" charset="-122"/>
            </a:endParaRPr>
          </a:p>
          <a:p>
            <a:pPr>
              <a:spcBef>
                <a:spcPts val="1800"/>
              </a:spcBef>
              <a:buFontTx/>
              <a:buNone/>
            </a:pPr>
            <a:r>
              <a:rPr lang="en-US" altLang="zh-CN" sz="2200" b="1" dirty="0" smtClean="0">
                <a:latin typeface="仿宋_GB2312" pitchFamily="49" charset="-122"/>
                <a:ea typeface="仿宋_GB2312" pitchFamily="49" charset="-122"/>
              </a:rPr>
              <a:t>         </a:t>
            </a:r>
            <a:r>
              <a:rPr lang="zh-CN" altLang="en-US" sz="2200" b="1" dirty="0" smtClean="0">
                <a:latin typeface="仿宋_GB2312" pitchFamily="49" charset="-122"/>
                <a:ea typeface="仿宋_GB2312" pitchFamily="49" charset="-122"/>
              </a:rPr>
              <a:t>“音乐”类包含</a:t>
            </a:r>
            <a:r>
              <a:rPr lang="en-US" altLang="zh-CN" sz="2200" b="1" dirty="0" smtClean="0">
                <a:latin typeface="仿宋_GB2312" pitchFamily="49" charset="-122"/>
                <a:ea typeface="仿宋_GB2312" pitchFamily="49" charset="-122"/>
              </a:rPr>
              <a:t>mp3</a:t>
            </a:r>
            <a:r>
              <a:rPr lang="zh-CN" altLang="en-US" sz="2200" b="1" dirty="0" smtClean="0">
                <a:latin typeface="仿宋_GB2312" pitchFamily="49" charset="-122"/>
                <a:ea typeface="仿宋_GB2312" pitchFamily="49" charset="-122"/>
              </a:rPr>
              <a:t>一种类型</a:t>
            </a:r>
            <a:endParaRPr lang="en-US" altLang="zh-CN" sz="2200" b="1" dirty="0" smtClean="0">
              <a:latin typeface="仿宋_GB2312" pitchFamily="49" charset="-122"/>
              <a:ea typeface="仿宋_GB2312" pitchFamily="49" charset="-122"/>
            </a:endParaRPr>
          </a:p>
          <a:p>
            <a:pPr>
              <a:spcBef>
                <a:spcPts val="1800"/>
              </a:spcBef>
              <a:buFontTx/>
              <a:buNone/>
            </a:pPr>
            <a:r>
              <a:rPr lang="en-US" altLang="zh-CN" sz="2200" b="1" dirty="0" smtClean="0">
                <a:latin typeface="仿宋_GB2312" pitchFamily="49" charset="-122"/>
                <a:ea typeface="仿宋_GB2312" pitchFamily="49" charset="-122"/>
              </a:rPr>
              <a:t>         </a:t>
            </a:r>
            <a:r>
              <a:rPr lang="zh-CN" altLang="en-US" sz="2200" b="1" dirty="0" smtClean="0">
                <a:latin typeface="仿宋_GB2312" pitchFamily="49" charset="-122"/>
                <a:ea typeface="仿宋_GB2312" pitchFamily="49" charset="-122"/>
              </a:rPr>
              <a:t>“图片”类包含</a:t>
            </a:r>
            <a:r>
              <a:rPr lang="en-US" altLang="zh-CN" sz="2200" b="1" dirty="0" smtClean="0">
                <a:latin typeface="仿宋_GB2312" pitchFamily="49" charset="-122"/>
                <a:ea typeface="仿宋_GB2312" pitchFamily="49" charset="-122"/>
              </a:rPr>
              <a:t>gif</a:t>
            </a:r>
            <a:r>
              <a:rPr lang="zh-CN" altLang="en-US" sz="2200" b="1" dirty="0" smtClean="0">
                <a:latin typeface="仿宋_GB2312" pitchFamily="49" charset="-122"/>
                <a:ea typeface="仿宋_GB2312" pitchFamily="49" charset="-122"/>
              </a:rPr>
              <a:t>、</a:t>
            </a:r>
            <a:r>
              <a:rPr lang="en-US" altLang="zh-CN" sz="2200" b="1" dirty="0" smtClean="0">
                <a:latin typeface="仿宋_GB2312" pitchFamily="49" charset="-122"/>
                <a:ea typeface="仿宋_GB2312" pitchFamily="49" charset="-122"/>
              </a:rPr>
              <a:t>jpg</a:t>
            </a:r>
            <a:r>
              <a:rPr lang="zh-CN" altLang="en-US" sz="2200" b="1" dirty="0" smtClean="0">
                <a:latin typeface="仿宋_GB2312" pitchFamily="49" charset="-122"/>
                <a:ea typeface="仿宋_GB2312" pitchFamily="49" charset="-122"/>
              </a:rPr>
              <a:t>两种类型</a:t>
            </a:r>
            <a:endParaRPr lang="en-US" altLang="zh-CN" sz="2200" b="1" dirty="0" smtClean="0">
              <a:latin typeface="仿宋_GB2312" pitchFamily="49" charset="-122"/>
              <a:ea typeface="仿宋_GB2312" pitchFamily="49" charset="-122"/>
            </a:endParaRPr>
          </a:p>
          <a:p>
            <a:pPr>
              <a:spcBef>
                <a:spcPts val="1800"/>
              </a:spcBef>
              <a:buFontTx/>
              <a:buNone/>
            </a:pPr>
            <a:r>
              <a:rPr lang="en-US" altLang="zh-CN" sz="2200" b="1" dirty="0" smtClean="0">
                <a:latin typeface="仿宋_GB2312" pitchFamily="49" charset="-122"/>
                <a:ea typeface="仿宋_GB2312" pitchFamily="49" charset="-122"/>
              </a:rPr>
              <a:t>         </a:t>
            </a:r>
            <a:r>
              <a:rPr lang="zh-CN" altLang="en-US" sz="2200" b="1" dirty="0" smtClean="0">
                <a:latin typeface="仿宋_GB2312" pitchFamily="49" charset="-122"/>
                <a:ea typeface="仿宋_GB2312" pitchFamily="49" charset="-122"/>
              </a:rPr>
              <a:t>“游戏”类包含</a:t>
            </a:r>
            <a:r>
              <a:rPr lang="en-US" altLang="zh-CN" sz="2200" b="1" dirty="0" smtClean="0">
                <a:latin typeface="仿宋_GB2312" pitchFamily="49" charset="-122"/>
                <a:ea typeface="仿宋_GB2312" pitchFamily="49" charset="-122"/>
              </a:rPr>
              <a:t>zip</a:t>
            </a:r>
            <a:r>
              <a:rPr lang="zh-CN" altLang="en-US" sz="2200" b="1" dirty="0" smtClean="0">
                <a:latin typeface="仿宋_GB2312" pitchFamily="49" charset="-122"/>
                <a:ea typeface="仿宋_GB2312" pitchFamily="49" charset="-122"/>
              </a:rPr>
              <a:t>一种类型</a:t>
            </a:r>
            <a:endParaRPr lang="en-US" altLang="zh-CN" sz="2200" b="1" dirty="0" smtClean="0">
              <a:latin typeface="仿宋_GB2312" pitchFamily="49" charset="-122"/>
              <a:ea typeface="仿宋_GB2312" pitchFamily="49" charset="-122"/>
            </a:endParaRPr>
          </a:p>
        </p:txBody>
      </p:sp>
      <p:sp>
        <p:nvSpPr>
          <p:cNvPr id="15364"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5365"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5366"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5367"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5368"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5369"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5370" name="标题 7"/>
          <p:cNvSpPr>
            <a:spLocks noGrp="1"/>
          </p:cNvSpPr>
          <p:nvPr>
            <p:ph type="title"/>
          </p:nvPr>
        </p:nvSpPr>
        <p:spPr>
          <a:xfrm>
            <a:off x="-26988" y="342900"/>
            <a:ext cx="9170988" cy="785813"/>
          </a:xfrm>
        </p:spPr>
        <p:txBody>
          <a:bodyPr anchor="t"/>
          <a:lstStyle/>
          <a:p>
            <a:pPr eaLnBrk="1" hangingPunct="1"/>
            <a:r>
              <a:rPr lang="zh-CN" altLang="en-US" smtClean="0">
                <a:latin typeface="隶书" pitchFamily="49" charset="-122"/>
                <a:ea typeface="隶书" pitchFamily="49" charset="-122"/>
              </a:rPr>
              <a:t>三、项目实施</a:t>
            </a:r>
          </a:p>
        </p:txBody>
      </p:sp>
    </p:spTree>
  </p:cSld>
  <p:clrMapOvr>
    <a:masterClrMapping/>
  </p:clrMapOvr>
  <p:transition advTm="22922">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zh-CN" altLang="en-US" b="1" dirty="0"/>
          </a:p>
        </p:txBody>
      </p:sp>
      <p:sp>
        <p:nvSpPr>
          <p:cNvPr id="16387" name="内容占位符 11"/>
          <p:cNvSpPr>
            <a:spLocks noGrp="1"/>
          </p:cNvSpPr>
          <p:nvPr>
            <p:ph sz="quarter" idx="4294967295"/>
          </p:nvPr>
        </p:nvSpPr>
        <p:spPr>
          <a:xfrm>
            <a:off x="5030788" y="1484313"/>
            <a:ext cx="3313112" cy="1296987"/>
          </a:xfrm>
        </p:spPr>
        <p:txBody>
          <a:bodyPr/>
          <a:lstStyle/>
          <a:p>
            <a:pPr marL="0" indent="0">
              <a:buFontTx/>
              <a:buNone/>
            </a:pPr>
            <a:r>
              <a:rPr lang="zh-CN" altLang="zh-CN" sz="1600" smtClean="0"/>
              <a:t> </a:t>
            </a:r>
            <a:r>
              <a:rPr lang="zh-CN" altLang="en-US" sz="1600" smtClean="0"/>
              <a:t>■</a:t>
            </a:r>
            <a:r>
              <a:rPr lang="zh-CN" altLang="zh-CN" sz="1600" b="1" smtClean="0"/>
              <a:t>“显示所有文件”操作方法：</a:t>
            </a:r>
            <a:r>
              <a:rPr lang="zh-CN" altLang="zh-CN" sz="1600" smtClean="0"/>
              <a:t>单击“显示隐藏的文件、文件夹和驱动器”选项前的单选按钮，显示被隐藏的文件、文件夹和驱动器</a:t>
            </a:r>
            <a:r>
              <a:rPr lang="zh-CN" altLang="en-US" sz="1600" smtClean="0"/>
              <a:t>。</a:t>
            </a:r>
            <a:endParaRPr lang="zh-CN" altLang="zh-CN" sz="1600" smtClean="0"/>
          </a:p>
        </p:txBody>
      </p:sp>
      <p:sp>
        <p:nvSpPr>
          <p:cNvPr id="16388"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6389"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6390"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6391"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6392"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6393"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6394" name="标题 7"/>
          <p:cNvSpPr>
            <a:spLocks noGrp="1"/>
          </p:cNvSpPr>
          <p:nvPr>
            <p:ph type="title"/>
          </p:nvPr>
        </p:nvSpPr>
        <p:spPr>
          <a:xfrm>
            <a:off x="-26988" y="342900"/>
            <a:ext cx="9170988" cy="785813"/>
          </a:xfrm>
        </p:spPr>
        <p:txBody>
          <a:bodyPr anchor="t"/>
          <a:lstStyle/>
          <a:p>
            <a:pPr eaLnBrk="1" hangingPunct="1"/>
            <a:r>
              <a:rPr lang="zh-CN" altLang="en-US" smtClean="0">
                <a:latin typeface="隶书" pitchFamily="49" charset="-122"/>
                <a:ea typeface="隶书" pitchFamily="49" charset="-122"/>
              </a:rPr>
              <a:t>三、项目实施</a:t>
            </a:r>
          </a:p>
        </p:txBody>
      </p:sp>
      <p:sp>
        <p:nvSpPr>
          <p:cNvPr id="16395" name="TextBox 1"/>
          <p:cNvSpPr txBox="1">
            <a:spLocks noChangeArrowheads="1"/>
          </p:cNvSpPr>
          <p:nvPr/>
        </p:nvSpPr>
        <p:spPr bwMode="auto">
          <a:xfrm>
            <a:off x="827088" y="1484313"/>
            <a:ext cx="38798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en-US" sz="1600" b="1"/>
              <a:t>■</a:t>
            </a:r>
            <a:r>
              <a:rPr lang="zh-CN" altLang="zh-CN" sz="1600" b="1"/>
              <a:t>“显示文件类型”操作方法：</a:t>
            </a:r>
            <a:r>
              <a:rPr lang="zh-CN" altLang="zh-CN" sz="1600"/>
              <a:t>单击“资源管理器”窗口中“组织”→“文件夹和搜索选项”，在弹出的“文件夹选项”对话框中选择“查看”选项卡，再单击“隐藏已知文件类型的扩展名”复选框内的勾选即可。</a:t>
            </a:r>
            <a:endParaRPr lang="en-US" altLang="zh-CN" sz="1600"/>
          </a:p>
        </p:txBody>
      </p:sp>
      <p:pic>
        <p:nvPicPr>
          <p:cNvPr id="16396" name="图片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3054350"/>
            <a:ext cx="3240088"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图片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48263" y="2578100"/>
            <a:ext cx="3240087"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2922">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1668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spcBef>
                <a:spcPts val="1200"/>
              </a:spcBef>
              <a:spcAft>
                <a:spcPts val="600"/>
              </a:spcAft>
              <a:defRPr/>
            </a:pPr>
            <a:r>
              <a:rPr lang="en-US" altLang="zh-CN" sz="2400" b="1" dirty="0">
                <a:latin typeface="仿宋_GB2312" pitchFamily="49" charset="-122"/>
                <a:ea typeface="仿宋_GB2312" pitchFamily="49" charset="-122"/>
              </a:rPr>
              <a:t>6</a:t>
            </a:r>
            <a:r>
              <a:rPr lang="zh-CN" altLang="en-US" sz="2400" b="1" dirty="0">
                <a:latin typeface="仿宋_GB2312" pitchFamily="49" charset="-122"/>
                <a:ea typeface="仿宋_GB2312" pitchFamily="49" charset="-122"/>
              </a:rPr>
              <a:t>、对</a:t>
            </a:r>
            <a:r>
              <a:rPr lang="en-US" altLang="zh-CN" sz="2400" b="1" dirty="0">
                <a:latin typeface="仿宋_GB2312" pitchFamily="49" charset="-122"/>
                <a:ea typeface="仿宋_GB2312" pitchFamily="49" charset="-122"/>
              </a:rPr>
              <a:t>40</a:t>
            </a:r>
            <a:r>
              <a:rPr lang="zh-CN" altLang="en-US" sz="2400" b="1" dirty="0">
                <a:latin typeface="仿宋_GB2312" pitchFamily="49" charset="-122"/>
                <a:ea typeface="仿宋_GB2312" pitchFamily="49" charset="-122"/>
              </a:rPr>
              <a:t>个文件进行分类存放</a:t>
            </a:r>
            <a:endParaRPr lang="en-US" altLang="zh-CN" sz="2400" b="1" dirty="0">
              <a:latin typeface="仿宋_GB2312" pitchFamily="49" charset="-122"/>
              <a:ea typeface="仿宋_GB2312" pitchFamily="49" charset="-122"/>
            </a:endParaRPr>
          </a:p>
          <a:p>
            <a:pPr>
              <a:spcBef>
                <a:spcPts val="500"/>
              </a:spcBef>
              <a:spcAft>
                <a:spcPts val="500"/>
              </a:spcAft>
              <a:defRPr/>
            </a:pPr>
            <a:r>
              <a:rPr lang="zh-CN" altLang="en-US" sz="2200" b="1" dirty="0">
                <a:solidFill>
                  <a:srgbClr val="0000FF"/>
                </a:solidFill>
                <a:latin typeface="仿宋_GB2312" pitchFamily="49" charset="-122"/>
                <a:ea typeface="仿宋_GB2312" pitchFamily="49" charset="-122"/>
              </a:rPr>
              <a:t>操作方法：</a:t>
            </a:r>
            <a:endParaRPr lang="en-US" altLang="zh-CN" sz="2200" b="1" dirty="0">
              <a:solidFill>
                <a:srgbClr val="0000FF"/>
              </a:solidFill>
              <a:latin typeface="仿宋_GB2312" pitchFamily="49" charset="-122"/>
              <a:ea typeface="仿宋_GB2312" pitchFamily="49" charset="-122"/>
            </a:endParaRPr>
          </a:p>
          <a:p>
            <a:pPr>
              <a:lnSpc>
                <a:spcPct val="120000"/>
              </a:lnSpc>
              <a:spcBef>
                <a:spcPts val="600"/>
              </a:spcBef>
              <a:spcAft>
                <a:spcPts val="0"/>
              </a:spcAft>
              <a:defRPr/>
            </a:pPr>
            <a:r>
              <a:rPr lang="zh-CN" altLang="en-US" b="1" dirty="0">
                <a:latin typeface="仿宋_GB2312" pitchFamily="49" charset="-122"/>
                <a:ea typeface="仿宋_GB2312" pitchFamily="49" charset="-122"/>
              </a:rPr>
              <a:t>①设置按“列表”显示</a:t>
            </a:r>
            <a:r>
              <a:rPr lang="zh-CN" altLang="en-US" b="1" dirty="0">
                <a:solidFill>
                  <a:srgbClr val="0000FF"/>
                </a:solidFill>
                <a:latin typeface="仿宋_GB2312" pitchFamily="49" charset="-122"/>
                <a:ea typeface="仿宋_GB2312" pitchFamily="49" charset="-122"/>
              </a:rPr>
              <a:t>（单击“资源管理器”窗口中“更改您的视图”旁的下列按钮→“列表”）</a:t>
            </a:r>
            <a:endParaRPr lang="en-US" altLang="zh-CN" b="1" dirty="0">
              <a:solidFill>
                <a:srgbClr val="0000FF"/>
              </a:solidFill>
              <a:latin typeface="仿宋_GB2312" pitchFamily="49" charset="-122"/>
              <a:ea typeface="仿宋_GB2312" pitchFamily="49" charset="-122"/>
            </a:endParaRPr>
          </a:p>
          <a:p>
            <a:pPr>
              <a:lnSpc>
                <a:spcPct val="120000"/>
              </a:lnSpc>
              <a:spcBef>
                <a:spcPts val="600"/>
              </a:spcBef>
              <a:spcAft>
                <a:spcPts val="0"/>
              </a:spcAft>
              <a:defRPr/>
            </a:pPr>
            <a:r>
              <a:rPr lang="zh-CN" altLang="en-US" b="1" dirty="0">
                <a:latin typeface="仿宋_GB2312" pitchFamily="49" charset="-122"/>
                <a:ea typeface="仿宋_GB2312" pitchFamily="49" charset="-122"/>
              </a:rPr>
              <a:t>②设置按“类型”排列方式查看文件</a:t>
            </a:r>
            <a:r>
              <a:rPr lang="zh-CN" altLang="en-US" b="1" dirty="0">
                <a:solidFill>
                  <a:srgbClr val="0000FF"/>
                </a:solidFill>
                <a:latin typeface="仿宋_GB2312" pitchFamily="49" charset="-122"/>
                <a:ea typeface="仿宋_GB2312" pitchFamily="49" charset="-122"/>
              </a:rPr>
              <a:t>（右击空白处，在弹出的快捷菜单中，单击“排序方式” → “类型”）</a:t>
            </a:r>
            <a:endParaRPr lang="en-US" altLang="zh-CN" b="1" dirty="0">
              <a:solidFill>
                <a:srgbClr val="0000FF"/>
              </a:solidFill>
              <a:latin typeface="仿宋_GB2312" pitchFamily="49" charset="-122"/>
              <a:ea typeface="仿宋_GB2312" pitchFamily="49" charset="-122"/>
            </a:endParaRPr>
          </a:p>
          <a:p>
            <a:pPr>
              <a:lnSpc>
                <a:spcPct val="120000"/>
              </a:lnSpc>
              <a:spcBef>
                <a:spcPts val="600"/>
              </a:spcBef>
              <a:spcAft>
                <a:spcPts val="0"/>
              </a:spcAft>
              <a:defRPr/>
            </a:pPr>
            <a:r>
              <a:rPr lang="zh-CN" altLang="en-US" b="1" dirty="0">
                <a:latin typeface="仿宋_GB2312" pitchFamily="49" charset="-122"/>
                <a:ea typeface="仿宋_GB2312" pitchFamily="49" charset="-122"/>
              </a:rPr>
              <a:t>③选定文件</a:t>
            </a:r>
            <a:r>
              <a:rPr lang="en-US" altLang="zh-CN" b="1" dirty="0">
                <a:latin typeface="仿宋_GB2312" pitchFamily="49" charset="-122"/>
                <a:ea typeface="仿宋_GB2312" pitchFamily="49" charset="-122"/>
              </a:rPr>
              <a:t>\</a:t>
            </a:r>
            <a:r>
              <a:rPr lang="zh-CN" altLang="en-US" b="1" dirty="0">
                <a:latin typeface="仿宋_GB2312" pitchFamily="49" charset="-122"/>
                <a:ea typeface="仿宋_GB2312" pitchFamily="49" charset="-122"/>
              </a:rPr>
              <a:t>文件夹（单击选定单个、“</a:t>
            </a:r>
            <a:r>
              <a:rPr lang="en-US" altLang="zh-CN" b="1" dirty="0">
                <a:latin typeface="仿宋_GB2312" pitchFamily="49" charset="-122"/>
                <a:ea typeface="仿宋_GB2312" pitchFamily="49" charset="-122"/>
              </a:rPr>
              <a:t>Ctrl</a:t>
            </a:r>
            <a:r>
              <a:rPr lang="zh-CN" altLang="en-US" b="1" dirty="0">
                <a:latin typeface="仿宋_GB2312" pitchFamily="49" charset="-122"/>
                <a:ea typeface="仿宋_GB2312" pitchFamily="49" charset="-122"/>
              </a:rPr>
              <a:t>”选定不连续多个、“</a:t>
            </a:r>
            <a:r>
              <a:rPr lang="en-US" altLang="zh-CN" b="1" dirty="0">
                <a:latin typeface="仿宋_GB2312" pitchFamily="49" charset="-122"/>
                <a:ea typeface="仿宋_GB2312" pitchFamily="49" charset="-122"/>
              </a:rPr>
              <a:t>Shift</a:t>
            </a:r>
            <a:r>
              <a:rPr lang="zh-CN" altLang="en-US" b="1" dirty="0">
                <a:latin typeface="仿宋_GB2312" pitchFamily="49" charset="-122"/>
                <a:ea typeface="仿宋_GB2312" pitchFamily="49" charset="-122"/>
              </a:rPr>
              <a:t>”选定连续多个）</a:t>
            </a:r>
            <a:endParaRPr lang="en-US" altLang="zh-CN" b="1" dirty="0">
              <a:latin typeface="仿宋_GB2312" pitchFamily="49" charset="-122"/>
              <a:ea typeface="仿宋_GB2312" pitchFamily="49" charset="-122"/>
            </a:endParaRPr>
          </a:p>
          <a:p>
            <a:pPr>
              <a:lnSpc>
                <a:spcPct val="120000"/>
              </a:lnSpc>
              <a:spcBef>
                <a:spcPts val="600"/>
              </a:spcBef>
              <a:spcAft>
                <a:spcPts val="0"/>
              </a:spcAft>
              <a:defRPr/>
            </a:pPr>
            <a:r>
              <a:rPr lang="zh-CN" altLang="en-US" b="1" dirty="0">
                <a:latin typeface="仿宋_GB2312" pitchFamily="49" charset="-122"/>
                <a:ea typeface="仿宋_GB2312" pitchFamily="49" charset="-122"/>
              </a:rPr>
              <a:t>④</a:t>
            </a:r>
            <a:r>
              <a:rPr lang="zh-CN" altLang="en-US" b="1" dirty="0">
                <a:solidFill>
                  <a:srgbClr val="FF0000"/>
                </a:solidFill>
                <a:latin typeface="仿宋_GB2312" pitchFamily="49" charset="-122"/>
                <a:ea typeface="仿宋_GB2312" pitchFamily="49" charset="-122"/>
              </a:rPr>
              <a:t>单击第一个</a:t>
            </a:r>
            <a:r>
              <a:rPr lang="en-US" altLang="zh-CN" b="1" dirty="0">
                <a:solidFill>
                  <a:srgbClr val="FF0000"/>
                </a:solidFill>
                <a:latin typeface="仿宋_GB2312" pitchFamily="49" charset="-122"/>
                <a:ea typeface="仿宋_GB2312" pitchFamily="49" charset="-122"/>
              </a:rPr>
              <a:t>gif</a:t>
            </a:r>
            <a:r>
              <a:rPr lang="zh-CN" altLang="en-US" b="1" dirty="0">
                <a:solidFill>
                  <a:srgbClr val="FF0000"/>
                </a:solidFill>
                <a:latin typeface="仿宋_GB2312" pitchFamily="49" charset="-122"/>
                <a:ea typeface="仿宋_GB2312" pitchFamily="49" charset="-122"/>
              </a:rPr>
              <a:t>文件，再按住</a:t>
            </a:r>
            <a:r>
              <a:rPr lang="en-US" altLang="zh-CN" b="1" dirty="0">
                <a:solidFill>
                  <a:srgbClr val="FF0000"/>
                </a:solidFill>
                <a:latin typeface="仿宋_GB2312" pitchFamily="49" charset="-122"/>
                <a:ea typeface="仿宋_GB2312" pitchFamily="49" charset="-122"/>
              </a:rPr>
              <a:t>Shift</a:t>
            </a:r>
            <a:r>
              <a:rPr lang="zh-CN" altLang="en-US" b="1" dirty="0">
                <a:solidFill>
                  <a:srgbClr val="FF0000"/>
                </a:solidFill>
                <a:latin typeface="仿宋_GB2312" pitchFamily="49" charset="-122"/>
                <a:ea typeface="仿宋_GB2312" pitchFamily="49" charset="-122"/>
              </a:rPr>
              <a:t>键不松，单击最后一个</a:t>
            </a:r>
            <a:r>
              <a:rPr lang="en-US" altLang="zh-CN" b="1" dirty="0">
                <a:solidFill>
                  <a:srgbClr val="FF0000"/>
                </a:solidFill>
                <a:latin typeface="仿宋_GB2312" pitchFamily="49" charset="-122"/>
                <a:ea typeface="仿宋_GB2312" pitchFamily="49" charset="-122"/>
              </a:rPr>
              <a:t>jpg</a:t>
            </a:r>
            <a:r>
              <a:rPr lang="zh-CN" altLang="en-US" b="1" dirty="0">
                <a:solidFill>
                  <a:srgbClr val="FF0000"/>
                </a:solidFill>
                <a:latin typeface="仿宋_GB2312" pitchFamily="49" charset="-122"/>
                <a:ea typeface="仿宋_GB2312" pitchFamily="49" charset="-122"/>
              </a:rPr>
              <a:t>文件，选择所有</a:t>
            </a:r>
            <a:r>
              <a:rPr lang="en-US" altLang="zh-CN" b="1" dirty="0">
                <a:solidFill>
                  <a:srgbClr val="FF0000"/>
                </a:solidFill>
                <a:latin typeface="仿宋_GB2312" pitchFamily="49" charset="-122"/>
                <a:ea typeface="仿宋_GB2312" pitchFamily="49" charset="-122"/>
              </a:rPr>
              <a:t>gif</a:t>
            </a:r>
            <a:r>
              <a:rPr lang="zh-CN" altLang="en-US" b="1" dirty="0">
                <a:solidFill>
                  <a:srgbClr val="FF0000"/>
                </a:solidFill>
                <a:latin typeface="仿宋_GB2312" pitchFamily="49" charset="-122"/>
                <a:ea typeface="仿宋_GB2312" pitchFamily="49" charset="-122"/>
              </a:rPr>
              <a:t>和</a:t>
            </a:r>
            <a:r>
              <a:rPr lang="en-US" altLang="zh-CN" b="1" dirty="0">
                <a:solidFill>
                  <a:srgbClr val="FF0000"/>
                </a:solidFill>
                <a:latin typeface="仿宋_GB2312" pitchFamily="49" charset="-122"/>
                <a:ea typeface="仿宋_GB2312" pitchFamily="49" charset="-122"/>
              </a:rPr>
              <a:t>jpg</a:t>
            </a:r>
            <a:r>
              <a:rPr lang="zh-CN" altLang="en-US" b="1" dirty="0">
                <a:solidFill>
                  <a:srgbClr val="FF0000"/>
                </a:solidFill>
                <a:latin typeface="仿宋_GB2312" pitchFamily="49" charset="-122"/>
                <a:ea typeface="仿宋_GB2312" pitchFamily="49" charset="-122"/>
              </a:rPr>
              <a:t>图片文件，然后右击鼠标执行菜单命令“剪切”，再打开“</a:t>
            </a:r>
            <a:r>
              <a:rPr lang="en-US" altLang="zh-CN" b="1" dirty="0">
                <a:solidFill>
                  <a:srgbClr val="FF0000"/>
                </a:solidFill>
                <a:latin typeface="仿宋_GB2312" pitchFamily="49" charset="-122"/>
                <a:ea typeface="仿宋_GB2312" pitchFamily="49" charset="-122"/>
              </a:rPr>
              <a:t>D:\</a:t>
            </a:r>
            <a:r>
              <a:rPr lang="zh-CN" altLang="en-US" b="1" dirty="0">
                <a:solidFill>
                  <a:srgbClr val="FF0000"/>
                </a:solidFill>
                <a:latin typeface="仿宋_GB2312" pitchFamily="49" charset="-122"/>
                <a:ea typeface="仿宋_GB2312" pitchFamily="49" charset="-122"/>
              </a:rPr>
              <a:t>图片”文件夹，右击鼠标选择“粘贴”命令即可。</a:t>
            </a:r>
            <a:endParaRPr lang="en-US" altLang="zh-CN" b="1" dirty="0">
              <a:solidFill>
                <a:srgbClr val="FF0000"/>
              </a:solidFill>
              <a:latin typeface="仿宋_GB2312" pitchFamily="49" charset="-122"/>
              <a:ea typeface="仿宋_GB2312" pitchFamily="49" charset="-122"/>
            </a:endParaRPr>
          </a:p>
          <a:p>
            <a:pPr>
              <a:lnSpc>
                <a:spcPct val="120000"/>
              </a:lnSpc>
              <a:spcBef>
                <a:spcPts val="600"/>
              </a:spcBef>
              <a:spcAft>
                <a:spcPts val="0"/>
              </a:spcAft>
              <a:defRPr/>
            </a:pPr>
            <a:r>
              <a:rPr lang="zh-CN" altLang="en-US" b="1" dirty="0">
                <a:latin typeface="仿宋_GB2312" pitchFamily="49" charset="-122"/>
                <a:ea typeface="仿宋_GB2312" pitchFamily="49" charset="-122"/>
              </a:rPr>
              <a:t>⑤其他文件分类方法同上。</a:t>
            </a:r>
            <a:endParaRPr lang="en-US" altLang="zh-CN" b="1" dirty="0">
              <a:latin typeface="仿宋_GB2312" pitchFamily="49" charset="-122"/>
              <a:ea typeface="仿宋_GB2312" pitchFamily="49" charset="-122"/>
            </a:endParaRPr>
          </a:p>
        </p:txBody>
      </p:sp>
      <p:sp>
        <p:nvSpPr>
          <p:cNvPr id="17411"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7412" name="矩形 9">
            <a:hlinkClick r:id="rId3"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7413" name="矩形 10">
            <a:hlinkClick r:id="rId4"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7414"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7415"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7416" name="标题 7"/>
          <p:cNvSpPr>
            <a:spLocks noGrp="1"/>
          </p:cNvSpPr>
          <p:nvPr>
            <p:ph type="title"/>
          </p:nvPr>
        </p:nvSpPr>
        <p:spPr>
          <a:xfrm>
            <a:off x="-26988" y="342900"/>
            <a:ext cx="9170988" cy="785813"/>
          </a:xfrm>
        </p:spPr>
        <p:txBody>
          <a:bodyPr anchor="t"/>
          <a:lstStyle/>
          <a:p>
            <a:pPr eaLnBrk="1" hangingPunct="1"/>
            <a:r>
              <a:rPr lang="zh-CN" altLang="en-US" smtClean="0">
                <a:latin typeface="隶书" pitchFamily="49" charset="-122"/>
                <a:ea typeface="隶书" pitchFamily="49" charset="-122"/>
              </a:rPr>
              <a:t>三、项目实施</a:t>
            </a:r>
          </a:p>
        </p:txBody>
      </p:sp>
      <p:pic>
        <p:nvPicPr>
          <p:cNvPr id="17417" name="Picture 20" descr="操作演示">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5842000"/>
            <a:ext cx="16859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2922">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zh-CN" altLang="en-US" sz="2400" b="1" dirty="0"/>
          </a:p>
        </p:txBody>
      </p:sp>
      <p:sp>
        <p:nvSpPr>
          <p:cNvPr id="18435" name="TextBox 1"/>
          <p:cNvSpPr txBox="1">
            <a:spLocks noChangeArrowheads="1"/>
          </p:cNvSpPr>
          <p:nvPr/>
        </p:nvSpPr>
        <p:spPr bwMode="auto">
          <a:xfrm>
            <a:off x="827088" y="1514475"/>
            <a:ext cx="7818437"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en-US" sz="2400" b="1">
                <a:latin typeface="黑体" pitchFamily="49" charset="-122"/>
                <a:ea typeface="黑体" pitchFamily="49" charset="-122"/>
              </a:rPr>
              <a:t>二、对资料进行整理</a:t>
            </a:r>
            <a:endParaRPr lang="en-US" altLang="zh-CN" sz="2400" b="1">
              <a:latin typeface="黑体" pitchFamily="49" charset="-122"/>
              <a:ea typeface="黑体" pitchFamily="49" charset="-122"/>
            </a:endParaRPr>
          </a:p>
          <a:p>
            <a:pPr>
              <a:spcBef>
                <a:spcPts val="400"/>
              </a:spcBef>
              <a:buFontTx/>
              <a:buNone/>
            </a:pPr>
            <a:r>
              <a:rPr lang="en-US" altLang="zh-CN" sz="2200" b="1">
                <a:latin typeface="仿宋_GB2312" pitchFamily="49" charset="-122"/>
                <a:ea typeface="仿宋_GB2312" pitchFamily="49" charset="-122"/>
              </a:rPr>
              <a:t>    1</a:t>
            </a:r>
            <a:r>
              <a:rPr lang="zh-CN" altLang="en-US" sz="2200" b="1">
                <a:latin typeface="仿宋_GB2312" pitchFamily="49" charset="-122"/>
                <a:ea typeface="仿宋_GB2312" pitchFamily="49" charset="-122"/>
              </a:rPr>
              <a:t>、</a:t>
            </a:r>
            <a:r>
              <a:rPr lang="zh-CN" altLang="zh-CN" sz="2000" b="1"/>
              <a:t>搜索</a:t>
            </a:r>
            <a:r>
              <a:rPr lang="en-US" altLang="zh-CN" sz="2000" b="1"/>
              <a:t>C:</a:t>
            </a:r>
            <a:r>
              <a:rPr lang="zh-CN" altLang="zh-CN" sz="2000" b="1"/>
              <a:t>盘根目录下近</a:t>
            </a:r>
            <a:r>
              <a:rPr lang="en-US" altLang="zh-CN" sz="2000" b="1"/>
              <a:t>1</a:t>
            </a:r>
            <a:r>
              <a:rPr lang="zh-CN" altLang="zh-CN" sz="2000" b="1"/>
              <a:t>个月、大小为</a:t>
            </a:r>
            <a:r>
              <a:rPr lang="en-US" altLang="zh-CN" sz="2000" b="1"/>
              <a:t>10-100KB</a:t>
            </a:r>
            <a:r>
              <a:rPr lang="zh-CN" altLang="zh-CN" sz="2000" b="1"/>
              <a:t>范围的扩展名为</a:t>
            </a:r>
            <a:r>
              <a:rPr lang="en-US" altLang="zh-CN" sz="2000" b="1"/>
              <a:t>jpg</a:t>
            </a:r>
            <a:r>
              <a:rPr lang="zh-CN" altLang="zh-CN" sz="2000" b="1"/>
              <a:t>的图片文件，将搜索到的第一个图片文件复制至“</a:t>
            </a:r>
            <a:r>
              <a:rPr lang="en-US" altLang="zh-CN" sz="2000" b="1"/>
              <a:t>D:\</a:t>
            </a:r>
            <a:r>
              <a:rPr lang="zh-CN" altLang="zh-CN" sz="2000" b="1"/>
              <a:t>图片”文件夹中。</a:t>
            </a:r>
            <a:endParaRPr lang="zh-CN" altLang="zh-CN" sz="2000"/>
          </a:p>
          <a:p>
            <a:pPr>
              <a:spcBef>
                <a:spcPts val="1800"/>
              </a:spcBef>
              <a:spcAft>
                <a:spcPts val="600"/>
              </a:spcAft>
              <a:buFont typeface="Wingdings" pitchFamily="2" charset="2"/>
              <a:buNone/>
            </a:pPr>
            <a:r>
              <a:rPr lang="zh-CN" altLang="en-US" sz="2200" b="1">
                <a:solidFill>
                  <a:srgbClr val="0000FF"/>
                </a:solidFill>
                <a:latin typeface="仿宋_GB2312" pitchFamily="49" charset="-122"/>
                <a:ea typeface="仿宋_GB2312" pitchFamily="49" charset="-122"/>
                <a:sym typeface="Webdings" pitchFamily="18" charset="2"/>
              </a:rPr>
              <a:t>认识文件通配符</a:t>
            </a:r>
          </a:p>
          <a:p>
            <a:pPr>
              <a:spcBef>
                <a:spcPts val="600"/>
              </a:spcBef>
              <a:spcAft>
                <a:spcPts val="600"/>
              </a:spcAft>
              <a:buFont typeface="Wingdings" pitchFamily="2" charset="2"/>
              <a:buNone/>
            </a:pPr>
            <a:r>
              <a:rPr lang="zh-CN" altLang="en-US" sz="2400" b="1">
                <a:latin typeface="仿宋_GB2312" pitchFamily="49" charset="-122"/>
                <a:ea typeface="仿宋_GB2312" pitchFamily="49" charset="-122"/>
                <a:sym typeface="Webdings" pitchFamily="18" charset="2"/>
              </a:rPr>
              <a:t>    </a:t>
            </a:r>
            <a:r>
              <a:rPr lang="zh-CN" altLang="en-US" sz="2200" b="1">
                <a:latin typeface="仿宋_GB2312" pitchFamily="49" charset="-122"/>
                <a:ea typeface="仿宋_GB2312" pitchFamily="49" charset="-122"/>
                <a:sym typeface="Webdings" pitchFamily="18" charset="2"/>
              </a:rPr>
              <a:t>通配符是可以代替所有字符的符号，它有</a:t>
            </a:r>
            <a:r>
              <a:rPr lang="zh-CN" altLang="en-US" sz="2200" b="1">
                <a:solidFill>
                  <a:srgbClr val="FF0000"/>
                </a:solidFill>
                <a:ea typeface="仿宋_GB2312" pitchFamily="49" charset="-122"/>
                <a:sym typeface="Webdings" pitchFamily="18" charset="2"/>
              </a:rPr>
              <a:t>“</a:t>
            </a:r>
            <a:r>
              <a:rPr lang="zh-CN" altLang="en-US" sz="2200" b="1">
                <a:solidFill>
                  <a:srgbClr val="FF0000"/>
                </a:solidFill>
                <a:latin typeface="仿宋_GB2312" pitchFamily="49" charset="-122"/>
                <a:ea typeface="仿宋_GB2312" pitchFamily="49" charset="-122"/>
                <a:sym typeface="Webdings" pitchFamily="18" charset="2"/>
              </a:rPr>
              <a:t>*</a:t>
            </a:r>
            <a:r>
              <a:rPr lang="zh-CN" altLang="en-US" sz="2200" b="1">
                <a:solidFill>
                  <a:srgbClr val="FF0000"/>
                </a:solidFill>
                <a:ea typeface="仿宋_GB2312" pitchFamily="49" charset="-122"/>
                <a:sym typeface="Webdings" pitchFamily="18" charset="2"/>
              </a:rPr>
              <a:t>”</a:t>
            </a:r>
            <a:r>
              <a:rPr lang="zh-CN" altLang="en-US" sz="2200" b="1">
                <a:latin typeface="仿宋_GB2312" pitchFamily="49" charset="-122"/>
                <a:ea typeface="仿宋_GB2312" pitchFamily="49" charset="-122"/>
                <a:sym typeface="Webdings" pitchFamily="18" charset="2"/>
              </a:rPr>
              <a:t>和</a:t>
            </a:r>
            <a:r>
              <a:rPr lang="zh-CN" altLang="en-US" sz="2200" b="1">
                <a:solidFill>
                  <a:srgbClr val="FF0000"/>
                </a:solidFill>
                <a:ea typeface="仿宋_GB2312" pitchFamily="49" charset="-122"/>
                <a:sym typeface="Webdings" pitchFamily="18" charset="2"/>
              </a:rPr>
              <a:t>“</a:t>
            </a:r>
            <a:r>
              <a:rPr lang="en-US" altLang="zh-CN" sz="2200" b="1">
                <a:solidFill>
                  <a:srgbClr val="FF0000"/>
                </a:solidFill>
                <a:latin typeface="仿宋_GB2312" pitchFamily="49" charset="-122"/>
                <a:ea typeface="仿宋_GB2312" pitchFamily="49" charset="-122"/>
                <a:sym typeface="Webdings" pitchFamily="18" charset="2"/>
              </a:rPr>
              <a:t>?</a:t>
            </a:r>
            <a:r>
              <a:rPr lang="zh-CN" altLang="en-US" sz="2200" b="1">
                <a:solidFill>
                  <a:srgbClr val="FF0000"/>
                </a:solidFill>
                <a:ea typeface="仿宋_GB2312" pitchFamily="49" charset="-122"/>
                <a:sym typeface="Webdings" pitchFamily="18" charset="2"/>
              </a:rPr>
              <a:t>”</a:t>
            </a:r>
            <a:endParaRPr lang="en-US" altLang="zh-CN" sz="2200" b="1">
              <a:latin typeface="仿宋_GB2312" pitchFamily="49" charset="-122"/>
              <a:ea typeface="仿宋_GB2312" pitchFamily="49" charset="-122"/>
              <a:sym typeface="Webdings" pitchFamily="18" charset="2"/>
            </a:endParaRPr>
          </a:p>
          <a:p>
            <a:pPr>
              <a:lnSpc>
                <a:spcPct val="130000"/>
              </a:lnSpc>
              <a:spcBef>
                <a:spcPts val="600"/>
              </a:spcBef>
              <a:spcAft>
                <a:spcPts val="600"/>
              </a:spcAft>
              <a:buFont typeface="Wingdings" pitchFamily="2" charset="2"/>
              <a:buNone/>
            </a:pPr>
            <a:r>
              <a:rPr lang="en-US" altLang="zh-CN" sz="2200" b="1">
                <a:latin typeface="仿宋_GB2312" pitchFamily="49" charset="-122"/>
                <a:ea typeface="仿宋_GB2312" pitchFamily="49" charset="-122"/>
                <a:sym typeface="Webdings" pitchFamily="18" charset="2"/>
              </a:rPr>
              <a:t>    </a:t>
            </a:r>
            <a:r>
              <a:rPr lang="zh-CN" altLang="en-US" sz="2200" b="1">
                <a:latin typeface="仿宋_GB2312" pitchFamily="49" charset="-122"/>
                <a:ea typeface="仿宋_GB2312" pitchFamily="49" charset="-122"/>
                <a:sym typeface="Webdings" pitchFamily="18" charset="2"/>
              </a:rPr>
              <a:t>当对一类文件进行操作或进行模糊查询时，常常会用通配符代替一个或一串字符。</a:t>
            </a:r>
          </a:p>
          <a:p>
            <a:pPr>
              <a:spcBef>
                <a:spcPts val="600"/>
              </a:spcBef>
              <a:spcAft>
                <a:spcPts val="600"/>
              </a:spcAft>
              <a:buFont typeface="Wingdings" pitchFamily="2" charset="2"/>
              <a:buNone/>
            </a:pPr>
            <a:r>
              <a:rPr lang="zh-CN" altLang="en-US" sz="2200" b="1">
                <a:latin typeface="仿宋_GB2312" pitchFamily="49" charset="-122"/>
                <a:ea typeface="仿宋_GB2312" pitchFamily="49" charset="-122"/>
                <a:sym typeface="Webdings" pitchFamily="18" charset="2"/>
              </a:rPr>
              <a:t>     </a:t>
            </a:r>
            <a:r>
              <a:rPr lang="zh-CN" altLang="en-US" sz="2200" b="1">
                <a:solidFill>
                  <a:srgbClr val="FF0000"/>
                </a:solidFill>
                <a:latin typeface="仿宋_GB2312" pitchFamily="49" charset="-122"/>
                <a:ea typeface="仿宋_GB2312" pitchFamily="49" charset="-122"/>
                <a:sym typeface="Webdings" pitchFamily="18" charset="2"/>
              </a:rPr>
              <a:t>星号</a:t>
            </a:r>
            <a:r>
              <a:rPr lang="en-US" altLang="zh-CN" sz="2200" b="1">
                <a:solidFill>
                  <a:srgbClr val="FF0000"/>
                </a:solidFill>
                <a:latin typeface="仿宋_GB2312" pitchFamily="49" charset="-122"/>
                <a:ea typeface="仿宋_GB2312" pitchFamily="49" charset="-122"/>
                <a:sym typeface="Webdings" pitchFamily="18" charset="2"/>
              </a:rPr>
              <a:t>(*)</a:t>
            </a:r>
            <a:r>
              <a:rPr lang="en-US" altLang="zh-CN" sz="2200" b="1">
                <a:latin typeface="仿宋_GB2312" pitchFamily="49" charset="-122"/>
                <a:ea typeface="仿宋_GB2312" pitchFamily="49" charset="-122"/>
                <a:sym typeface="Webdings" pitchFamily="18" charset="2"/>
              </a:rPr>
              <a:t>:</a:t>
            </a:r>
            <a:r>
              <a:rPr lang="zh-CN" altLang="en-US" sz="2200" b="1">
                <a:latin typeface="仿宋_GB2312" pitchFamily="49" charset="-122"/>
                <a:ea typeface="仿宋_GB2312" pitchFamily="49" charset="-122"/>
                <a:sym typeface="Webdings" pitchFamily="18" charset="2"/>
              </a:rPr>
              <a:t>代替零个或多个字符。  </a:t>
            </a:r>
            <a:endParaRPr lang="en-US" altLang="zh-CN" sz="2200" b="1">
              <a:latin typeface="仿宋_GB2312" pitchFamily="49" charset="-122"/>
              <a:ea typeface="仿宋_GB2312" pitchFamily="49" charset="-122"/>
              <a:sym typeface="Webdings" pitchFamily="18" charset="2"/>
            </a:endParaRPr>
          </a:p>
          <a:p>
            <a:pPr>
              <a:spcBef>
                <a:spcPts val="600"/>
              </a:spcBef>
              <a:spcAft>
                <a:spcPts val="600"/>
              </a:spcAft>
              <a:buFont typeface="Wingdings" pitchFamily="2" charset="2"/>
              <a:buNone/>
            </a:pPr>
            <a:r>
              <a:rPr lang="en-US" altLang="zh-CN" sz="2200" b="1">
                <a:solidFill>
                  <a:srgbClr val="FF0000"/>
                </a:solidFill>
                <a:latin typeface="仿宋_GB2312" pitchFamily="49" charset="-122"/>
                <a:ea typeface="仿宋_GB2312" pitchFamily="49" charset="-122"/>
                <a:sym typeface="Webdings" pitchFamily="18" charset="2"/>
              </a:rPr>
              <a:t>     </a:t>
            </a:r>
            <a:r>
              <a:rPr lang="zh-CN" altLang="en-US" sz="2200" b="1">
                <a:solidFill>
                  <a:srgbClr val="FF0000"/>
                </a:solidFill>
                <a:latin typeface="仿宋_GB2312" pitchFamily="49" charset="-122"/>
                <a:ea typeface="仿宋_GB2312" pitchFamily="49" charset="-122"/>
                <a:sym typeface="Webdings" pitchFamily="18" charset="2"/>
              </a:rPr>
              <a:t>问号</a:t>
            </a:r>
            <a:r>
              <a:rPr lang="en-US" altLang="zh-CN" sz="2200" b="1">
                <a:solidFill>
                  <a:srgbClr val="FF0000"/>
                </a:solidFill>
                <a:latin typeface="仿宋_GB2312" pitchFamily="49" charset="-122"/>
                <a:ea typeface="仿宋_GB2312" pitchFamily="49" charset="-122"/>
                <a:sym typeface="Webdings" pitchFamily="18" charset="2"/>
              </a:rPr>
              <a:t>(?)</a:t>
            </a:r>
            <a:r>
              <a:rPr lang="en-US" altLang="zh-CN" sz="2200" b="1">
                <a:latin typeface="仿宋_GB2312" pitchFamily="49" charset="-122"/>
                <a:ea typeface="仿宋_GB2312" pitchFamily="49" charset="-122"/>
                <a:sym typeface="Webdings" pitchFamily="18" charset="2"/>
              </a:rPr>
              <a:t>:</a:t>
            </a:r>
            <a:r>
              <a:rPr lang="zh-CN" altLang="en-US" sz="2200" b="1">
                <a:latin typeface="仿宋_GB2312" pitchFamily="49" charset="-122"/>
                <a:ea typeface="仿宋_GB2312" pitchFamily="49" charset="-122"/>
                <a:sym typeface="Webdings" pitchFamily="18" charset="2"/>
              </a:rPr>
              <a:t>代替一个字符。</a:t>
            </a:r>
            <a:endParaRPr lang="en-US" altLang="zh-CN" sz="2200" b="1">
              <a:latin typeface="仿宋_GB2312" pitchFamily="49" charset="-122"/>
              <a:ea typeface="仿宋_GB2312" pitchFamily="49" charset="-122"/>
              <a:sym typeface="Webdings" pitchFamily="18" charset="2"/>
            </a:endParaRPr>
          </a:p>
        </p:txBody>
      </p:sp>
      <p:sp>
        <p:nvSpPr>
          <p:cNvPr id="18436"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8437"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8438"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8439"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8440"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8441"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8442" name="标题 7"/>
          <p:cNvSpPr>
            <a:spLocks noGrp="1"/>
          </p:cNvSpPr>
          <p:nvPr>
            <p:ph type="title"/>
          </p:nvPr>
        </p:nvSpPr>
        <p:spPr>
          <a:xfrm>
            <a:off x="-26988" y="342900"/>
            <a:ext cx="9170988" cy="785813"/>
          </a:xfrm>
        </p:spPr>
        <p:txBody>
          <a:bodyPr anchor="t"/>
          <a:lstStyle/>
          <a:p>
            <a:pPr eaLnBrk="1" hangingPunct="1"/>
            <a:r>
              <a:rPr lang="zh-CN" altLang="en-US" smtClean="0">
                <a:latin typeface="隶书" pitchFamily="49" charset="-122"/>
                <a:ea typeface="隶书" pitchFamily="49" charset="-122"/>
              </a:rPr>
              <a:t>三、项目实施</a:t>
            </a:r>
          </a:p>
        </p:txBody>
      </p:sp>
    </p:spTree>
  </p:cSld>
  <p:clrMapOvr>
    <a:masterClrMapping/>
  </p:clrMapOvr>
  <p:transition advTm="22922">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zh-CN" altLang="en-US" sz="2400" b="1" dirty="0"/>
          </a:p>
        </p:txBody>
      </p:sp>
      <p:sp>
        <p:nvSpPr>
          <p:cNvPr id="19459" name="TextBox 1"/>
          <p:cNvSpPr txBox="1">
            <a:spLocks noChangeArrowheads="1"/>
          </p:cNvSpPr>
          <p:nvPr/>
        </p:nvSpPr>
        <p:spPr bwMode="auto">
          <a:xfrm>
            <a:off x="900113" y="1343025"/>
            <a:ext cx="6940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spcAft>
                <a:spcPts val="600"/>
              </a:spcAft>
              <a:buFontTx/>
              <a:buNone/>
            </a:pPr>
            <a:r>
              <a:rPr lang="zh-CN" altLang="en-US" sz="2200" b="1">
                <a:solidFill>
                  <a:srgbClr val="0000FF"/>
                </a:solidFill>
                <a:latin typeface="仿宋_GB2312" pitchFamily="49" charset="-122"/>
                <a:ea typeface="仿宋_GB2312" pitchFamily="49" charset="-122"/>
              </a:rPr>
              <a:t>操作方法：</a:t>
            </a:r>
            <a:r>
              <a:rPr lang="en-US" altLang="zh-CN" sz="2200" b="1">
                <a:solidFill>
                  <a:srgbClr val="0000FF"/>
                </a:solidFill>
                <a:latin typeface="仿宋_GB2312" pitchFamily="49" charset="-122"/>
                <a:ea typeface="仿宋_GB2312" pitchFamily="49" charset="-122"/>
              </a:rPr>
              <a:t>    </a:t>
            </a:r>
          </a:p>
        </p:txBody>
      </p:sp>
      <p:sp>
        <p:nvSpPr>
          <p:cNvPr id="19460"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9461"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9462"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9463"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9464"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9465"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9466" name="标题 7"/>
          <p:cNvSpPr>
            <a:spLocks noGrp="1"/>
          </p:cNvSpPr>
          <p:nvPr>
            <p:ph type="title"/>
          </p:nvPr>
        </p:nvSpPr>
        <p:spPr>
          <a:xfrm>
            <a:off x="-26988" y="342900"/>
            <a:ext cx="9170988" cy="785813"/>
          </a:xfrm>
        </p:spPr>
        <p:txBody>
          <a:bodyPr anchor="t"/>
          <a:lstStyle/>
          <a:p>
            <a:pPr eaLnBrk="1" hangingPunct="1"/>
            <a:r>
              <a:rPr lang="zh-CN" altLang="en-US" smtClean="0">
                <a:latin typeface="隶书" pitchFamily="49" charset="-122"/>
                <a:ea typeface="隶书" pitchFamily="49" charset="-122"/>
              </a:rPr>
              <a:t>三、项目实施</a:t>
            </a:r>
          </a:p>
        </p:txBody>
      </p:sp>
      <p:sp>
        <p:nvSpPr>
          <p:cNvPr id="19467" name="矩形 1"/>
          <p:cNvSpPr>
            <a:spLocks noChangeArrowheads="1"/>
          </p:cNvSpPr>
          <p:nvPr/>
        </p:nvSpPr>
        <p:spPr bwMode="auto">
          <a:xfrm>
            <a:off x="684213" y="1768475"/>
            <a:ext cx="41751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1600" b="1" dirty="0"/>
              <a:t>(1)</a:t>
            </a:r>
            <a:r>
              <a:rPr lang="zh-CN" altLang="zh-CN" sz="1600" b="1" dirty="0"/>
              <a:t>打开“资源管理器”窗口，单击左侧窗口“系统盘（</a:t>
            </a:r>
            <a:r>
              <a:rPr lang="en-US" altLang="zh-CN" sz="1600" b="1" dirty="0"/>
              <a:t>C:</a:t>
            </a:r>
            <a:r>
              <a:rPr lang="zh-CN" altLang="zh-CN" sz="1600" b="1" dirty="0"/>
              <a:t>）”，锁定</a:t>
            </a:r>
            <a:r>
              <a:rPr lang="en-US" altLang="zh-CN" sz="1600" b="1" dirty="0"/>
              <a:t>C</a:t>
            </a:r>
            <a:r>
              <a:rPr lang="zh-CN" altLang="zh-CN" sz="1600" b="1" dirty="0"/>
              <a:t>盘为搜索路径。</a:t>
            </a:r>
          </a:p>
          <a:p>
            <a:pPr eaLnBrk="1" hangingPunct="1">
              <a:spcBef>
                <a:spcPct val="0"/>
              </a:spcBef>
              <a:buFontTx/>
              <a:buNone/>
            </a:pPr>
            <a:r>
              <a:rPr lang="en-US" altLang="zh-CN" sz="1600" b="1" dirty="0"/>
              <a:t>(2)</a:t>
            </a:r>
            <a:r>
              <a:rPr lang="zh-CN" altLang="zh-CN" sz="1600" b="1" dirty="0"/>
              <a:t>单击“资源管理器”窗口中右侧的“搜索系统盘（</a:t>
            </a:r>
            <a:r>
              <a:rPr lang="en-US" altLang="zh-CN" sz="1600" b="1" dirty="0"/>
              <a:t>C:</a:t>
            </a:r>
            <a:r>
              <a:rPr lang="zh-CN" altLang="zh-CN" sz="1600" b="1" dirty="0"/>
              <a:t>）”框，输入“</a:t>
            </a:r>
            <a:r>
              <a:rPr lang="en-US" altLang="zh-CN" sz="1600" b="1" dirty="0"/>
              <a:t>*.jpg</a:t>
            </a:r>
            <a:r>
              <a:rPr lang="zh-CN" altLang="zh-CN" sz="1600" b="1" dirty="0"/>
              <a:t>”。由于</a:t>
            </a:r>
            <a:r>
              <a:rPr lang="en-US" altLang="zh-CN" sz="1600" b="1" dirty="0"/>
              <a:t>WINDOWS7</a:t>
            </a:r>
            <a:r>
              <a:rPr lang="zh-CN" altLang="zh-CN" sz="1600" b="1" dirty="0"/>
              <a:t>的搜索功能是输入完马上自动开始搜索的，输入后窗口内容很快呈现</a:t>
            </a:r>
            <a:r>
              <a:rPr lang="zh-CN" altLang="zh-CN" sz="1600" b="1" dirty="0" smtClean="0"/>
              <a:t>如</a:t>
            </a:r>
            <a:r>
              <a:rPr lang="zh-CN" altLang="en-US" sz="1600" b="1" dirty="0"/>
              <a:t>下</a:t>
            </a:r>
            <a:r>
              <a:rPr lang="zh-CN" altLang="zh-CN" sz="1600" b="1" dirty="0" smtClean="0"/>
              <a:t>图所</a:t>
            </a:r>
            <a:r>
              <a:rPr lang="zh-CN" altLang="zh-CN" sz="1600" b="1" dirty="0"/>
              <a:t>示的搜索结果。</a:t>
            </a:r>
          </a:p>
        </p:txBody>
      </p:sp>
      <p:pic>
        <p:nvPicPr>
          <p:cNvPr id="19468" name="Picture 18" descr="搜索图片文件"/>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310" y="3538855"/>
            <a:ext cx="3736181"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7" descr="搜索日期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4613" y="3145792"/>
            <a:ext cx="3378200" cy="273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a:p>
        </p:txBody>
      </p:sp>
      <p:sp>
        <p:nvSpPr>
          <p:cNvPr id="19471" name="Rectangle 20"/>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127000"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a:spcBef>
                <a:spcPct val="0"/>
              </a:spcBef>
              <a:buFontTx/>
              <a:buNone/>
            </a:pPr>
            <a:r>
              <a:rPr lang="en-US" altLang="zh-CN" sz="1000">
                <a:solidFill>
                  <a:srgbClr val="000000"/>
                </a:solidFill>
                <a:latin typeface="Calibri" pitchFamily="34" charset="0"/>
                <a:cs typeface="Arial" charset="0"/>
              </a:rPr>
              <a:t>  </a:t>
            </a:r>
            <a:endParaRPr lang="en-US" altLang="zh-CN" sz="1800"/>
          </a:p>
        </p:txBody>
      </p:sp>
      <p:sp>
        <p:nvSpPr>
          <p:cNvPr id="19472" name="TextBox 6"/>
          <p:cNvSpPr txBox="1">
            <a:spLocks noChangeArrowheads="1"/>
          </p:cNvSpPr>
          <p:nvPr/>
        </p:nvSpPr>
        <p:spPr bwMode="auto">
          <a:xfrm>
            <a:off x="4993744" y="1821816"/>
            <a:ext cx="37195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1600" b="1" dirty="0"/>
              <a:t>(3)</a:t>
            </a:r>
            <a:r>
              <a:rPr lang="zh-CN" altLang="zh-CN" sz="1600" b="1" dirty="0"/>
              <a:t>此时可以看到最下面显示搜索到相关对象的提示信息，右窗格即是搜索结果。再单击搜索框，下面弹出设置搜索修改日期和文件大小的选项，</a:t>
            </a:r>
            <a:r>
              <a:rPr lang="zh-CN" altLang="zh-CN" sz="1600" b="1" dirty="0" smtClean="0"/>
              <a:t>如</a:t>
            </a:r>
            <a:r>
              <a:rPr lang="zh-CN" altLang="en-US" sz="1600" b="1" dirty="0" smtClean="0"/>
              <a:t>下图</a:t>
            </a:r>
            <a:r>
              <a:rPr lang="zh-CN" altLang="zh-CN" sz="1600" b="1" dirty="0" smtClean="0"/>
              <a:t>所</a:t>
            </a:r>
            <a:r>
              <a:rPr lang="zh-CN" altLang="zh-CN" sz="1600" b="1" dirty="0"/>
              <a:t>示，然后单击“修改日期”按钮。</a:t>
            </a:r>
          </a:p>
        </p:txBody>
      </p:sp>
      <p:sp>
        <p:nvSpPr>
          <p:cNvPr id="19473" name="TextBox 8"/>
          <p:cNvSpPr txBox="1">
            <a:spLocks noChangeArrowheads="1"/>
          </p:cNvSpPr>
          <p:nvPr/>
        </p:nvSpPr>
        <p:spPr bwMode="auto">
          <a:xfrm>
            <a:off x="1547813" y="5949950"/>
            <a:ext cx="280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zh-CN" sz="1600" dirty="0" smtClean="0"/>
              <a:t>“搜索”</a:t>
            </a:r>
            <a:r>
              <a:rPr lang="zh-CN" altLang="zh-CN" sz="1600" dirty="0"/>
              <a:t>窗口图示</a:t>
            </a:r>
            <a:endParaRPr lang="zh-CN" altLang="en-US" sz="1600" dirty="0"/>
          </a:p>
        </p:txBody>
      </p:sp>
      <p:sp>
        <p:nvSpPr>
          <p:cNvPr id="19474" name="TextBox 24"/>
          <p:cNvSpPr txBox="1">
            <a:spLocks noChangeArrowheads="1"/>
          </p:cNvSpPr>
          <p:nvPr/>
        </p:nvSpPr>
        <p:spPr bwMode="auto">
          <a:xfrm>
            <a:off x="5844604" y="5910223"/>
            <a:ext cx="232779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zh-CN" sz="1600" dirty="0" smtClean="0"/>
              <a:t>“搜索”</a:t>
            </a:r>
            <a:r>
              <a:rPr lang="zh-CN" altLang="zh-CN" sz="1600" dirty="0"/>
              <a:t>筛选选项图示</a:t>
            </a:r>
            <a:endParaRPr lang="zh-CN" altLang="en-US" sz="1600" dirty="0"/>
          </a:p>
        </p:txBody>
      </p:sp>
    </p:spTree>
  </p:cSld>
  <p:clrMapOvr>
    <a:masterClrMapping/>
  </p:clrMapOvr>
  <p:transition advTm="22922">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zh-CN" altLang="en-US" sz="2400" b="1" dirty="0"/>
          </a:p>
        </p:txBody>
      </p:sp>
      <p:sp>
        <p:nvSpPr>
          <p:cNvPr id="20483" name="TextBox 1"/>
          <p:cNvSpPr txBox="1">
            <a:spLocks noChangeArrowheads="1"/>
          </p:cNvSpPr>
          <p:nvPr/>
        </p:nvSpPr>
        <p:spPr bwMode="auto">
          <a:xfrm>
            <a:off x="900113" y="1343025"/>
            <a:ext cx="6940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spcAft>
                <a:spcPts val="600"/>
              </a:spcAft>
              <a:buFontTx/>
              <a:buNone/>
            </a:pPr>
            <a:r>
              <a:rPr lang="zh-CN" altLang="en-US" sz="2200" b="1">
                <a:solidFill>
                  <a:srgbClr val="0000FF"/>
                </a:solidFill>
                <a:latin typeface="仿宋_GB2312" pitchFamily="49" charset="-122"/>
                <a:ea typeface="仿宋_GB2312" pitchFamily="49" charset="-122"/>
              </a:rPr>
              <a:t>操作方法：</a:t>
            </a:r>
            <a:r>
              <a:rPr lang="en-US" altLang="zh-CN" sz="2200" b="1">
                <a:solidFill>
                  <a:srgbClr val="0000FF"/>
                </a:solidFill>
                <a:latin typeface="仿宋_GB2312" pitchFamily="49" charset="-122"/>
                <a:ea typeface="仿宋_GB2312" pitchFamily="49" charset="-122"/>
              </a:rPr>
              <a:t>    </a:t>
            </a:r>
          </a:p>
        </p:txBody>
      </p:sp>
      <p:sp>
        <p:nvSpPr>
          <p:cNvPr id="20484"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0485"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0486"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0487"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0488"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0489"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0490" name="标题 7"/>
          <p:cNvSpPr>
            <a:spLocks noGrp="1"/>
          </p:cNvSpPr>
          <p:nvPr>
            <p:ph type="title"/>
          </p:nvPr>
        </p:nvSpPr>
        <p:spPr>
          <a:xfrm>
            <a:off x="-26988" y="342900"/>
            <a:ext cx="9170988" cy="785813"/>
          </a:xfrm>
        </p:spPr>
        <p:txBody>
          <a:bodyPr anchor="t"/>
          <a:lstStyle/>
          <a:p>
            <a:pPr eaLnBrk="1" hangingPunct="1"/>
            <a:r>
              <a:rPr lang="zh-CN" altLang="en-US" smtClean="0">
                <a:latin typeface="隶书" pitchFamily="49" charset="-122"/>
                <a:ea typeface="隶书" pitchFamily="49" charset="-122"/>
              </a:rPr>
              <a:t>三、项目实施</a:t>
            </a:r>
          </a:p>
        </p:txBody>
      </p:sp>
      <p:sp>
        <p:nvSpPr>
          <p:cNvPr id="20491" name="矩形 1"/>
          <p:cNvSpPr>
            <a:spLocks noChangeArrowheads="1"/>
          </p:cNvSpPr>
          <p:nvPr/>
        </p:nvSpPr>
        <p:spPr bwMode="auto">
          <a:xfrm>
            <a:off x="755576" y="1768475"/>
            <a:ext cx="7907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1800" b="1" dirty="0"/>
              <a:t>     (4)</a:t>
            </a:r>
            <a:r>
              <a:rPr lang="zh-CN" altLang="zh-CN" sz="1800" b="1" dirty="0"/>
              <a:t>系统弹出日期“选择日期或日期范围”框，单击其中左右的两个三角按钮可以调整年、月范围</a:t>
            </a:r>
            <a:r>
              <a:rPr lang="zh-CN" altLang="zh-CN" sz="1800" b="1" dirty="0" smtClean="0"/>
              <a:t>。</a:t>
            </a:r>
            <a:r>
              <a:rPr lang="zh-CN" altLang="en-US" sz="1800" b="1" dirty="0" smtClean="0"/>
              <a:t>例如以当前时间为例，将其</a:t>
            </a:r>
            <a:r>
              <a:rPr lang="zh-CN" altLang="zh-CN" sz="1800" b="1" dirty="0" smtClean="0"/>
              <a:t>调整</a:t>
            </a:r>
            <a:r>
              <a:rPr lang="zh-CN" altLang="zh-CN" sz="1800" b="1" dirty="0"/>
              <a:t>显示成</a:t>
            </a:r>
            <a:r>
              <a:rPr lang="en-US" altLang="zh-CN" sz="1800" b="1" dirty="0"/>
              <a:t>2014</a:t>
            </a:r>
            <a:r>
              <a:rPr lang="zh-CN" altLang="zh-CN" sz="1800" b="1" dirty="0"/>
              <a:t>年</a:t>
            </a:r>
            <a:r>
              <a:rPr lang="en-US" altLang="zh-CN" sz="1800" b="1" dirty="0"/>
              <a:t>10</a:t>
            </a:r>
            <a:r>
              <a:rPr lang="zh-CN" altLang="zh-CN" sz="1800" b="1" dirty="0"/>
              <a:t>月，然后先单击其中的</a:t>
            </a:r>
            <a:r>
              <a:rPr lang="en-US" altLang="zh-CN" sz="1800" b="1" dirty="0"/>
              <a:t>10</a:t>
            </a:r>
            <a:r>
              <a:rPr lang="zh-CN" altLang="zh-CN" sz="1800" b="1" dirty="0"/>
              <a:t>月</a:t>
            </a:r>
            <a:r>
              <a:rPr lang="en-US" altLang="zh-CN" sz="1800" b="1" dirty="0"/>
              <a:t>1</a:t>
            </a:r>
            <a:r>
              <a:rPr lang="zh-CN" altLang="zh-CN" sz="1800" b="1" dirty="0"/>
              <a:t>日，按住【</a:t>
            </a:r>
            <a:r>
              <a:rPr lang="en-US" altLang="zh-CN" sz="1800" b="1" dirty="0"/>
              <a:t>Shift</a:t>
            </a:r>
            <a:r>
              <a:rPr lang="zh-CN" altLang="zh-CN" sz="1800" b="1" dirty="0"/>
              <a:t>】键的同时再单击</a:t>
            </a:r>
            <a:r>
              <a:rPr lang="en-US" altLang="zh-CN" sz="1800" b="1" dirty="0"/>
              <a:t>10</a:t>
            </a:r>
            <a:r>
              <a:rPr lang="zh-CN" altLang="zh-CN" sz="1800" b="1" dirty="0"/>
              <a:t>月</a:t>
            </a:r>
            <a:r>
              <a:rPr lang="en-US" altLang="zh-CN" sz="1800" b="1" dirty="0"/>
              <a:t>31</a:t>
            </a:r>
            <a:r>
              <a:rPr lang="zh-CN" altLang="zh-CN" sz="1800" b="1" dirty="0"/>
              <a:t>日，即确定了日期范围，稍后片刻即可看到搜索显示的对象，</a:t>
            </a:r>
            <a:r>
              <a:rPr lang="zh-CN" altLang="zh-CN" sz="1800" b="1" dirty="0" smtClean="0"/>
              <a:t>如</a:t>
            </a:r>
            <a:r>
              <a:rPr lang="zh-CN" altLang="en-US" sz="1800" b="1" dirty="0" smtClean="0"/>
              <a:t>下</a:t>
            </a:r>
            <a:r>
              <a:rPr lang="zh-CN" altLang="zh-CN" sz="1800" b="1" dirty="0" smtClean="0"/>
              <a:t>图所</a:t>
            </a:r>
            <a:r>
              <a:rPr lang="zh-CN" altLang="zh-CN" sz="1800" b="1" dirty="0"/>
              <a:t>示。</a:t>
            </a:r>
          </a:p>
        </p:txBody>
      </p:sp>
      <p:sp>
        <p:nvSpPr>
          <p:cNvPr id="2049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a:p>
        </p:txBody>
      </p:sp>
      <p:sp>
        <p:nvSpPr>
          <p:cNvPr id="20493" name="Rectangle 20"/>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127000"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a:spcBef>
                <a:spcPct val="0"/>
              </a:spcBef>
              <a:buFontTx/>
              <a:buNone/>
            </a:pPr>
            <a:r>
              <a:rPr lang="en-US" altLang="zh-CN" sz="1000">
                <a:solidFill>
                  <a:srgbClr val="000000"/>
                </a:solidFill>
                <a:latin typeface="Calibri" pitchFamily="34" charset="0"/>
                <a:cs typeface="Arial" charset="0"/>
              </a:rPr>
              <a:t>  </a:t>
            </a:r>
            <a:endParaRPr lang="en-US" altLang="zh-CN" sz="1800"/>
          </a:p>
        </p:txBody>
      </p:sp>
      <p:sp>
        <p:nvSpPr>
          <p:cNvPr id="20494" name="TextBox 8"/>
          <p:cNvSpPr txBox="1">
            <a:spLocks noChangeArrowheads="1"/>
          </p:cNvSpPr>
          <p:nvPr/>
        </p:nvSpPr>
        <p:spPr bwMode="auto">
          <a:xfrm>
            <a:off x="2851150" y="6021388"/>
            <a:ext cx="3455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0"/>
              </a:spcBef>
              <a:buFontTx/>
              <a:buNone/>
            </a:pPr>
            <a:r>
              <a:rPr lang="zh-CN" altLang="zh-CN" sz="1600" dirty="0" smtClean="0"/>
              <a:t>“搜索”</a:t>
            </a:r>
            <a:r>
              <a:rPr lang="zh-CN" altLang="zh-CN" sz="1600" dirty="0"/>
              <a:t>修改日期设置图示</a:t>
            </a:r>
            <a:endParaRPr lang="zh-CN" altLang="en-US" sz="1600" dirty="0"/>
          </a:p>
        </p:txBody>
      </p:sp>
      <p:pic>
        <p:nvPicPr>
          <p:cNvPr id="20495" name="Picture 22" descr="搜索图片文件"/>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000" y="2968625"/>
            <a:ext cx="48260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2922">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zh-CN" altLang="en-US" sz="2400" b="1" dirty="0"/>
          </a:p>
        </p:txBody>
      </p:sp>
      <p:sp>
        <p:nvSpPr>
          <p:cNvPr id="21507" name="TextBox 1"/>
          <p:cNvSpPr txBox="1">
            <a:spLocks noChangeArrowheads="1"/>
          </p:cNvSpPr>
          <p:nvPr/>
        </p:nvSpPr>
        <p:spPr bwMode="auto">
          <a:xfrm>
            <a:off x="900113" y="1343025"/>
            <a:ext cx="6940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spcAft>
                <a:spcPts val="600"/>
              </a:spcAft>
              <a:buFontTx/>
              <a:buNone/>
            </a:pPr>
            <a:r>
              <a:rPr lang="zh-CN" altLang="en-US" sz="2200" b="1">
                <a:solidFill>
                  <a:srgbClr val="0000FF"/>
                </a:solidFill>
                <a:latin typeface="仿宋_GB2312" pitchFamily="49" charset="-122"/>
                <a:ea typeface="仿宋_GB2312" pitchFamily="49" charset="-122"/>
              </a:rPr>
              <a:t>操作方法：</a:t>
            </a:r>
            <a:r>
              <a:rPr lang="en-US" altLang="zh-CN" sz="2200" b="1">
                <a:solidFill>
                  <a:srgbClr val="0000FF"/>
                </a:solidFill>
                <a:latin typeface="仿宋_GB2312" pitchFamily="49" charset="-122"/>
                <a:ea typeface="仿宋_GB2312" pitchFamily="49" charset="-122"/>
              </a:rPr>
              <a:t>    </a:t>
            </a:r>
          </a:p>
        </p:txBody>
      </p:sp>
      <p:sp>
        <p:nvSpPr>
          <p:cNvPr id="21508"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1509"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1510"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1511"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1512"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1513"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1514" name="标题 7"/>
          <p:cNvSpPr>
            <a:spLocks noGrp="1"/>
          </p:cNvSpPr>
          <p:nvPr>
            <p:ph type="title"/>
          </p:nvPr>
        </p:nvSpPr>
        <p:spPr>
          <a:xfrm>
            <a:off x="-26988" y="342900"/>
            <a:ext cx="9170988" cy="785813"/>
          </a:xfrm>
        </p:spPr>
        <p:txBody>
          <a:bodyPr anchor="t"/>
          <a:lstStyle/>
          <a:p>
            <a:pPr eaLnBrk="1" hangingPunct="1"/>
            <a:r>
              <a:rPr lang="zh-CN" altLang="en-US" smtClean="0">
                <a:latin typeface="隶书" pitchFamily="49" charset="-122"/>
                <a:ea typeface="隶书" pitchFamily="49" charset="-122"/>
              </a:rPr>
              <a:t>三、项目实施</a:t>
            </a:r>
          </a:p>
        </p:txBody>
      </p:sp>
      <p:sp>
        <p:nvSpPr>
          <p:cNvPr id="21515"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a:p>
        </p:txBody>
      </p:sp>
      <p:sp>
        <p:nvSpPr>
          <p:cNvPr id="21516" name="Rectangle 20"/>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127000"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a:spcBef>
                <a:spcPct val="0"/>
              </a:spcBef>
              <a:buFontTx/>
              <a:buNone/>
            </a:pPr>
            <a:r>
              <a:rPr lang="en-US" altLang="zh-CN" sz="1000">
                <a:solidFill>
                  <a:srgbClr val="000000"/>
                </a:solidFill>
                <a:latin typeface="Calibri" pitchFamily="34" charset="0"/>
                <a:cs typeface="Arial" charset="0"/>
              </a:rPr>
              <a:t>  </a:t>
            </a:r>
            <a:endParaRPr lang="en-US" altLang="zh-CN" sz="1800"/>
          </a:p>
        </p:txBody>
      </p:sp>
      <p:sp>
        <p:nvSpPr>
          <p:cNvPr id="21517" name="TextBox 6"/>
          <p:cNvSpPr txBox="1">
            <a:spLocks noChangeArrowheads="1"/>
          </p:cNvSpPr>
          <p:nvPr/>
        </p:nvSpPr>
        <p:spPr bwMode="auto">
          <a:xfrm>
            <a:off x="690563" y="1773238"/>
            <a:ext cx="47450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1600" b="1" dirty="0"/>
              <a:t>    (5)</a:t>
            </a:r>
            <a:r>
              <a:rPr lang="zh-CN" altLang="zh-CN" sz="1600" b="1" dirty="0"/>
              <a:t>再在搜素上述日期的搜索框上单击，下面弹出设置搜索文件大小的选项，然后将鼠标置于“</a:t>
            </a:r>
            <a:r>
              <a:rPr lang="en-US" altLang="zh-CN" sz="1600" b="1" dirty="0"/>
              <a:t>*.jpg </a:t>
            </a:r>
            <a:r>
              <a:rPr lang="zh-CN" altLang="zh-CN" sz="1600" b="1" dirty="0"/>
              <a:t>修改日期：</a:t>
            </a:r>
            <a:r>
              <a:rPr lang="en-US" altLang="zh-CN" sz="1600" b="1" dirty="0"/>
              <a:t>2014/10/1..2014/10/31</a:t>
            </a:r>
            <a:r>
              <a:rPr lang="zh-CN" altLang="zh-CN" sz="1600" b="1" dirty="0"/>
              <a:t>”后面双击，再单击“大小”选项按钮，选择小（</a:t>
            </a:r>
            <a:r>
              <a:rPr lang="en-US" altLang="zh-CN" sz="1600" b="1" dirty="0"/>
              <a:t>10-100KB</a:t>
            </a:r>
            <a:r>
              <a:rPr lang="zh-CN" altLang="zh-CN" sz="1600" b="1" dirty="0"/>
              <a:t>）单击，即在日期的基础上又确定了搜索文件大小，稍后片刻即可看到搜索到的相关图片文件，</a:t>
            </a:r>
            <a:r>
              <a:rPr lang="zh-CN" altLang="zh-CN" sz="1600" b="1" dirty="0" smtClean="0"/>
              <a:t>如</a:t>
            </a:r>
            <a:r>
              <a:rPr lang="zh-CN" altLang="en-US" sz="1600" b="1" dirty="0" smtClean="0"/>
              <a:t>下</a:t>
            </a:r>
            <a:r>
              <a:rPr lang="zh-CN" altLang="zh-CN" sz="1600" b="1" dirty="0" smtClean="0"/>
              <a:t>图所</a:t>
            </a:r>
            <a:r>
              <a:rPr lang="zh-CN" altLang="zh-CN" sz="1600" b="1" dirty="0"/>
              <a:t>示。</a:t>
            </a:r>
          </a:p>
        </p:txBody>
      </p:sp>
      <p:sp>
        <p:nvSpPr>
          <p:cNvPr id="21518" name="TextBox 24"/>
          <p:cNvSpPr txBox="1">
            <a:spLocks noChangeArrowheads="1"/>
          </p:cNvSpPr>
          <p:nvPr/>
        </p:nvSpPr>
        <p:spPr bwMode="auto">
          <a:xfrm>
            <a:off x="1582738" y="5991225"/>
            <a:ext cx="3263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0"/>
              </a:spcBef>
              <a:buFontTx/>
              <a:buNone/>
            </a:pPr>
            <a:r>
              <a:rPr lang="zh-CN" altLang="zh-CN" sz="1600" dirty="0" smtClean="0"/>
              <a:t>“搜索”</a:t>
            </a:r>
            <a:r>
              <a:rPr lang="zh-CN" altLang="zh-CN" sz="1600" dirty="0"/>
              <a:t>大小设置图示</a:t>
            </a:r>
          </a:p>
        </p:txBody>
      </p:sp>
      <p:pic>
        <p:nvPicPr>
          <p:cNvPr id="21519" name="Picture 23" descr="搜索大小图示"/>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9525" y="3589338"/>
            <a:ext cx="3567113"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20" descr="操作演示">
            <a:hlinkClick r:id="rId7" action="ppaction://hlinkfile"/>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5550" y="5133975"/>
            <a:ext cx="16462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TextBox 9"/>
          <p:cNvSpPr txBox="1">
            <a:spLocks noChangeArrowheads="1"/>
          </p:cNvSpPr>
          <p:nvPr/>
        </p:nvSpPr>
        <p:spPr bwMode="auto">
          <a:xfrm>
            <a:off x="5813425" y="2636838"/>
            <a:ext cx="266382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1800" b="1" dirty="0"/>
              <a:t>(6)</a:t>
            </a:r>
            <a:r>
              <a:rPr lang="zh-CN" altLang="zh-CN" sz="1800" b="1" dirty="0" smtClean="0"/>
              <a:t>选中</a:t>
            </a:r>
            <a:r>
              <a:rPr lang="zh-CN" altLang="en-US" sz="1800" b="1" dirty="0"/>
              <a:t>下</a:t>
            </a:r>
            <a:r>
              <a:rPr lang="zh-CN" altLang="en-US" sz="1800" b="1" dirty="0" smtClean="0"/>
              <a:t>图中</a:t>
            </a:r>
            <a:r>
              <a:rPr lang="zh-CN" altLang="zh-CN" sz="1800" b="1" dirty="0" smtClean="0"/>
              <a:t>搜索</a:t>
            </a:r>
            <a:r>
              <a:rPr lang="zh-CN" altLang="zh-CN" sz="1800" b="1" dirty="0"/>
              <a:t>到的第一个图片，右击鼠标，在弹出的快捷菜单中单击“复制”菜单命令；然后再打开“</a:t>
            </a:r>
            <a:r>
              <a:rPr lang="en-US" altLang="zh-CN" sz="1800" b="1" dirty="0"/>
              <a:t>D:\</a:t>
            </a:r>
            <a:r>
              <a:rPr lang="zh-CN" altLang="zh-CN" sz="1800" b="1" dirty="0"/>
              <a:t>图片”，在其空白处右击鼠标，单击“粘贴”命令即可。</a:t>
            </a:r>
          </a:p>
        </p:txBody>
      </p:sp>
    </p:spTree>
  </p:cSld>
  <p:clrMapOvr>
    <a:masterClrMapping/>
  </p:clrMapOvr>
  <p:transition advTm="22922">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7"/>
          <p:cNvSpPr>
            <a:spLocks noGrp="1"/>
          </p:cNvSpPr>
          <p:nvPr>
            <p:ph type="title"/>
          </p:nvPr>
        </p:nvSpPr>
        <p:spPr>
          <a:xfrm>
            <a:off x="0" y="276225"/>
            <a:ext cx="9170988" cy="785813"/>
          </a:xfrm>
        </p:spPr>
        <p:txBody>
          <a:bodyPr anchor="t"/>
          <a:lstStyle/>
          <a:p>
            <a:pPr eaLnBrk="1" hangingPunct="1"/>
            <a:r>
              <a:rPr lang="zh-CN" altLang="en-US" smtClean="0">
                <a:latin typeface="隶书" pitchFamily="49" charset="-122"/>
                <a:ea typeface="隶书" pitchFamily="49" charset="-122"/>
              </a:rPr>
              <a:t>一、项目情景</a:t>
            </a:r>
          </a:p>
        </p:txBody>
      </p:sp>
      <p:sp>
        <p:nvSpPr>
          <p:cNvPr id="19" name="圆角矩形 18"/>
          <p:cNvSpPr/>
          <p:nvPr/>
        </p:nvSpPr>
        <p:spPr bwMode="auto">
          <a:xfrm>
            <a:off x="647700" y="1192213"/>
            <a:ext cx="8091488" cy="4973637"/>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zh-CN" altLang="en-US" b="1"/>
          </a:p>
        </p:txBody>
      </p:sp>
      <p:sp>
        <p:nvSpPr>
          <p:cNvPr id="4100" name="内容占位符 11"/>
          <p:cNvSpPr>
            <a:spLocks noGrp="1"/>
          </p:cNvSpPr>
          <p:nvPr>
            <p:ph sz="quarter" idx="4294967295"/>
          </p:nvPr>
        </p:nvSpPr>
        <p:spPr>
          <a:xfrm>
            <a:off x="971550" y="1411288"/>
            <a:ext cx="7416800" cy="4681537"/>
          </a:xfrm>
        </p:spPr>
        <p:txBody>
          <a:bodyPr/>
          <a:lstStyle/>
          <a:p>
            <a:pPr marL="0" indent="0">
              <a:spcBef>
                <a:spcPts val="800"/>
              </a:spcBef>
              <a:buFontTx/>
              <a:buNone/>
            </a:pPr>
            <a:r>
              <a:rPr lang="zh-CN" altLang="en-US" sz="2400" b="1" smtClean="0">
                <a:latin typeface="楷体_GB2312" pitchFamily="49" charset="-122"/>
                <a:ea typeface="楷体_GB2312" pitchFamily="49" charset="-122"/>
              </a:rPr>
              <a:t>    琪琪进入大学后，一直梦想着拥有属于自己的个人电脑，在进行“配置属于自己的电脑</a:t>
            </a:r>
            <a:r>
              <a:rPr lang="en-US" altLang="zh-CN" sz="2400" b="1" smtClean="0">
                <a:latin typeface="楷体_GB2312" pitchFamily="49" charset="-122"/>
                <a:ea typeface="楷体_GB2312" pitchFamily="49" charset="-122"/>
              </a:rPr>
              <a:t>”</a:t>
            </a:r>
            <a:r>
              <a:rPr lang="zh-CN" altLang="en-US" sz="2400" b="1" smtClean="0">
                <a:latin typeface="楷体_GB2312" pitchFamily="49" charset="-122"/>
                <a:ea typeface="楷体_GB2312" pitchFamily="49" charset="-122"/>
              </a:rPr>
              <a:t>的项目学习之后，梦想成为了现实。</a:t>
            </a:r>
          </a:p>
          <a:p>
            <a:pPr marL="0" indent="0">
              <a:spcBef>
                <a:spcPct val="0"/>
              </a:spcBef>
              <a:buFontTx/>
              <a:buNone/>
            </a:pPr>
            <a:r>
              <a:rPr lang="zh-CN" altLang="en-US" sz="2400" b="1" smtClean="0">
                <a:latin typeface="楷体_GB2312" pitchFamily="49" charset="-122"/>
                <a:ea typeface="楷体_GB2312" pitchFamily="49" charset="-122"/>
              </a:rPr>
              <a:t>    而正当琪琪还处在拥有了自己电脑的兴奋之时，却接二连三的遇到了问题，她把自己喜欢的电影、音乐、游戏以及学习相关的众多文件保存在电脑里了，但她是杂乱无章、没有规律存放的，而每次需要使用的时候，总是寻找得非常烦心，不易找到。特别是还有些很重要的学习资料一不小心删了就老找不到了，那如何能帮助琪琪解决她所面临的问题呢？这就需要对纷繁复杂的资料进行分类、整理和备份的工作。</a:t>
            </a:r>
            <a:endParaRPr lang="en-US" altLang="zh-CN" sz="2400" b="1" smtClean="0">
              <a:latin typeface="楷体_GB2312" pitchFamily="49" charset="-122"/>
              <a:ea typeface="楷体_GB2312" pitchFamily="49" charset="-122"/>
            </a:endParaRPr>
          </a:p>
          <a:p>
            <a:pPr marL="0" indent="0" algn="ctr">
              <a:spcBef>
                <a:spcPts val="800"/>
              </a:spcBef>
              <a:buFontTx/>
              <a:buNone/>
            </a:pPr>
            <a:r>
              <a:rPr lang="zh-CN" altLang="en-US" sz="2800" b="1" smtClean="0">
                <a:latin typeface="楷体_GB2312" pitchFamily="49" charset="-122"/>
                <a:ea typeface="楷体_GB2312" pitchFamily="49" charset="-122"/>
              </a:rPr>
              <a:t> </a:t>
            </a:r>
            <a:r>
              <a:rPr lang="zh-CN" altLang="en-US" sz="2800" b="1" smtClean="0">
                <a:solidFill>
                  <a:srgbClr val="C00000"/>
                </a:solidFill>
                <a:latin typeface="叶根友毛笔行书2.0版" pitchFamily="2" charset="-122"/>
                <a:ea typeface="叶根友毛笔行书2.0版" pitchFamily="2" charset="-122"/>
              </a:rPr>
              <a:t>但究竟该如何进行处理呢？</a:t>
            </a:r>
            <a:endParaRPr lang="en-US" altLang="zh-CN" sz="2800" b="1" smtClean="0">
              <a:solidFill>
                <a:srgbClr val="C00000"/>
              </a:solidFill>
              <a:latin typeface="叶根友毛笔行书2.0版" pitchFamily="2" charset="-122"/>
              <a:ea typeface="叶根友毛笔行书2.0版" pitchFamily="2" charset="-122"/>
            </a:endParaRPr>
          </a:p>
          <a:p>
            <a:pPr marL="0" indent="0" eaLnBrk="1" hangingPunct="1">
              <a:buFontTx/>
              <a:buNone/>
            </a:pPr>
            <a:endParaRPr lang="zh-CN" altLang="zh-CN" sz="2400" smtClean="0"/>
          </a:p>
        </p:txBody>
      </p:sp>
      <p:sp>
        <p:nvSpPr>
          <p:cNvPr id="4101" name="矩形 7">
            <a:hlinkClick r:id="rId2" action="ppaction://hlinksldjump"/>
          </p:cNvPr>
          <p:cNvSpPr>
            <a:spLocks noChangeArrowheads="1"/>
          </p:cNvSpPr>
          <p:nvPr/>
        </p:nvSpPr>
        <p:spPr bwMode="auto">
          <a:xfrm>
            <a:off x="32385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4102" name="矩形 8"/>
          <p:cNvSpPr>
            <a:spLocks noChangeArrowheads="1"/>
          </p:cNvSpPr>
          <p:nvPr/>
        </p:nvSpPr>
        <p:spPr bwMode="auto">
          <a:xfrm>
            <a:off x="32385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4103" name="矩形 9"/>
          <p:cNvSpPr>
            <a:spLocks noChangeArrowheads="1"/>
          </p:cNvSpPr>
          <p:nvPr/>
        </p:nvSpPr>
        <p:spPr bwMode="auto">
          <a:xfrm>
            <a:off x="32385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4104" name="矩形 10"/>
          <p:cNvSpPr>
            <a:spLocks noChangeArrowheads="1"/>
          </p:cNvSpPr>
          <p:nvPr/>
        </p:nvSpPr>
        <p:spPr bwMode="auto">
          <a:xfrm>
            <a:off x="32385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4105" name="矩形 11"/>
          <p:cNvSpPr>
            <a:spLocks noChangeArrowheads="1"/>
          </p:cNvSpPr>
          <p:nvPr/>
        </p:nvSpPr>
        <p:spPr bwMode="auto">
          <a:xfrm>
            <a:off x="32385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4106" name="矩形 12"/>
          <p:cNvSpPr>
            <a:spLocks noChangeArrowheads="1"/>
          </p:cNvSpPr>
          <p:nvPr/>
        </p:nvSpPr>
        <p:spPr bwMode="auto">
          <a:xfrm>
            <a:off x="32385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Tree>
  </p:cSld>
  <p:clrMapOvr>
    <a:masterClrMapping/>
  </p:clrMapOvr>
  <p:transition advTm="22922">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zh-CN" altLang="en-US" sz="2400" b="1" dirty="0"/>
          </a:p>
        </p:txBody>
      </p:sp>
      <p:sp>
        <p:nvSpPr>
          <p:cNvPr id="22531" name="TextBox 1"/>
          <p:cNvSpPr txBox="1">
            <a:spLocks noChangeArrowheads="1"/>
          </p:cNvSpPr>
          <p:nvPr/>
        </p:nvSpPr>
        <p:spPr bwMode="auto">
          <a:xfrm>
            <a:off x="971550" y="1466850"/>
            <a:ext cx="7818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en-US" sz="2400" b="1">
                <a:latin typeface="黑体" pitchFamily="49" charset="-122"/>
                <a:ea typeface="黑体" pitchFamily="49" charset="-122"/>
              </a:rPr>
              <a:t>二、对资料进行整理</a:t>
            </a:r>
            <a:endParaRPr lang="en-US" altLang="zh-CN" sz="2400" b="1">
              <a:latin typeface="仿宋_GB2312" pitchFamily="49" charset="-122"/>
              <a:ea typeface="仿宋_GB2312" pitchFamily="49" charset="-122"/>
            </a:endParaRPr>
          </a:p>
        </p:txBody>
      </p:sp>
      <p:sp>
        <p:nvSpPr>
          <p:cNvPr id="22532"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2533"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2534"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2535"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2536"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2537"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2538" name="标题 7"/>
          <p:cNvSpPr>
            <a:spLocks noGrp="1"/>
          </p:cNvSpPr>
          <p:nvPr>
            <p:ph type="title" idx="4294967295"/>
          </p:nvPr>
        </p:nvSpPr>
        <p:spPr>
          <a:xfrm>
            <a:off x="-26988" y="342900"/>
            <a:ext cx="9170988" cy="785813"/>
          </a:xfrm>
        </p:spPr>
        <p:txBody>
          <a:bodyPr anchor="t"/>
          <a:lstStyle/>
          <a:p>
            <a:pPr eaLnBrk="1" hangingPunct="1"/>
            <a:r>
              <a:rPr lang="zh-CN" altLang="en-US" smtClean="0">
                <a:latin typeface="隶书" pitchFamily="49" charset="-122"/>
                <a:ea typeface="隶书" pitchFamily="49" charset="-122"/>
              </a:rPr>
              <a:t>三、项目实施</a:t>
            </a:r>
          </a:p>
        </p:txBody>
      </p:sp>
      <p:sp>
        <p:nvSpPr>
          <p:cNvPr id="22539" name="TextBox 4"/>
          <p:cNvSpPr txBox="1">
            <a:spLocks noChangeArrowheads="1"/>
          </p:cNvSpPr>
          <p:nvPr/>
        </p:nvSpPr>
        <p:spPr bwMode="auto">
          <a:xfrm>
            <a:off x="971550" y="2035175"/>
            <a:ext cx="760730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30000"/>
              </a:lnSpc>
              <a:spcAft>
                <a:spcPct val="20000"/>
              </a:spcAft>
              <a:buFontTx/>
              <a:buNone/>
            </a:pPr>
            <a:r>
              <a:rPr lang="en-US" altLang="zh-CN" sz="2200" dirty="0">
                <a:latin typeface="仿宋_GB2312" pitchFamily="49" charset="-122"/>
                <a:ea typeface="仿宋_GB2312" pitchFamily="49" charset="-122"/>
              </a:rPr>
              <a:t>    </a:t>
            </a:r>
            <a:r>
              <a:rPr lang="en-US" altLang="zh-CN" sz="2200" b="1" dirty="0" smtClean="0">
                <a:latin typeface="仿宋_GB2312" pitchFamily="49" charset="-122"/>
                <a:ea typeface="仿宋_GB2312" pitchFamily="49" charset="-122"/>
              </a:rPr>
              <a:t>2</a:t>
            </a:r>
            <a:r>
              <a:rPr lang="zh-CN" altLang="en-US" sz="2200" b="1" dirty="0" smtClean="0">
                <a:latin typeface="仿宋_GB2312" pitchFamily="49" charset="-122"/>
                <a:ea typeface="仿宋_GB2312" pitchFamily="49" charset="-122"/>
              </a:rPr>
              <a:t>、</a:t>
            </a:r>
            <a:r>
              <a:rPr lang="zh-CN" altLang="en-US" sz="2000" b="1" dirty="0" smtClean="0">
                <a:latin typeface="仿宋_GB2312" pitchFamily="49" charset="-122"/>
                <a:ea typeface="仿宋_GB2312" pitchFamily="49" charset="-122"/>
              </a:rPr>
              <a:t>在</a:t>
            </a:r>
            <a:r>
              <a:rPr lang="zh-CN" altLang="en-US" sz="2000" b="1" dirty="0">
                <a:ea typeface="仿宋_GB2312" pitchFamily="49" charset="-122"/>
              </a:rPr>
              <a:t>“</a:t>
            </a:r>
            <a:r>
              <a:rPr lang="en-US" altLang="zh-CN" sz="2000" b="1" dirty="0">
                <a:latin typeface="仿宋_GB2312" pitchFamily="49" charset="-122"/>
                <a:ea typeface="仿宋_GB2312" pitchFamily="49" charset="-122"/>
              </a:rPr>
              <a:t>D:\</a:t>
            </a:r>
            <a:r>
              <a:rPr lang="zh-CN" altLang="en-US" sz="2000" b="1" dirty="0">
                <a:latin typeface="仿宋_GB2312" pitchFamily="49" charset="-122"/>
                <a:ea typeface="仿宋_GB2312" pitchFamily="49" charset="-122"/>
              </a:rPr>
              <a:t>学习</a:t>
            </a:r>
            <a:r>
              <a:rPr lang="zh-CN" altLang="en-US" sz="2000" b="1" dirty="0">
                <a:ea typeface="仿宋_GB2312" pitchFamily="49" charset="-122"/>
              </a:rPr>
              <a:t>”</a:t>
            </a:r>
            <a:r>
              <a:rPr lang="zh-CN" altLang="en-US" sz="2000" b="1" dirty="0">
                <a:latin typeface="仿宋_GB2312" pitchFamily="49" charset="-122"/>
                <a:ea typeface="仿宋_GB2312" pitchFamily="49" charset="-122"/>
              </a:rPr>
              <a:t>中新建文件</a:t>
            </a:r>
            <a:r>
              <a:rPr lang="zh-CN" altLang="en-US" sz="2000" b="1" dirty="0">
                <a:ea typeface="仿宋_GB2312" pitchFamily="49" charset="-122"/>
              </a:rPr>
              <a:t>“</a:t>
            </a:r>
            <a:r>
              <a:rPr lang="zh-CN" altLang="en-US" sz="2000" b="1" dirty="0">
                <a:latin typeface="仿宋_GB2312" pitchFamily="49" charset="-122"/>
                <a:ea typeface="仿宋_GB2312" pitchFamily="49" charset="-122"/>
              </a:rPr>
              <a:t>天天向上主持人</a:t>
            </a:r>
            <a:r>
              <a:rPr lang="en-US" altLang="zh-CN" sz="2000" b="1" dirty="0">
                <a:latin typeface="仿宋_GB2312" pitchFamily="49" charset="-122"/>
                <a:ea typeface="仿宋_GB2312" pitchFamily="49" charset="-122"/>
              </a:rPr>
              <a:t>.txt</a:t>
            </a:r>
            <a:r>
              <a:rPr lang="en-US" altLang="zh-CN" sz="2000" b="1" dirty="0">
                <a:ea typeface="仿宋_GB2312" pitchFamily="49" charset="-122"/>
              </a:rPr>
              <a:t>”</a:t>
            </a:r>
            <a:r>
              <a:rPr lang="zh-CN" altLang="en-US" sz="2000" b="1" dirty="0">
                <a:latin typeface="仿宋_GB2312" pitchFamily="49" charset="-122"/>
                <a:ea typeface="仿宋_GB2312" pitchFamily="49" charset="-122"/>
              </a:rPr>
              <a:t>，再打开该文件输入内容：</a:t>
            </a:r>
            <a:r>
              <a:rPr lang="zh-CN" altLang="en-US" sz="2000" b="1" dirty="0">
                <a:ea typeface="仿宋_GB2312" pitchFamily="49" charset="-122"/>
              </a:rPr>
              <a:t>“</a:t>
            </a:r>
            <a:r>
              <a:rPr lang="zh-CN" altLang="en-US" sz="2000" b="1" dirty="0">
                <a:latin typeface="仿宋_GB2312" pitchFamily="49" charset="-122"/>
                <a:ea typeface="仿宋_GB2312" pitchFamily="49" charset="-122"/>
              </a:rPr>
              <a:t>天天向上主持人</a:t>
            </a:r>
            <a:r>
              <a:rPr lang="zh-CN" altLang="en-US" sz="2000" b="1" dirty="0">
                <a:ea typeface="仿宋_GB2312" pitchFamily="49" charset="-122"/>
              </a:rPr>
              <a:t>”</a:t>
            </a:r>
            <a:r>
              <a:rPr lang="zh-CN" altLang="en-US" sz="2000" b="1" dirty="0">
                <a:latin typeface="仿宋_GB2312" pitchFamily="49" charset="-122"/>
                <a:ea typeface="仿宋_GB2312" pitchFamily="49" charset="-122"/>
              </a:rPr>
              <a:t>并保存。  </a:t>
            </a:r>
            <a:endParaRPr lang="en-US" altLang="zh-CN" sz="2000" b="1" dirty="0">
              <a:latin typeface="仿宋_GB2312" pitchFamily="49" charset="-122"/>
              <a:ea typeface="仿宋_GB2312" pitchFamily="49" charset="-122"/>
            </a:endParaRPr>
          </a:p>
          <a:p>
            <a:pPr eaLnBrk="1" hangingPunct="1">
              <a:spcBef>
                <a:spcPts val="1200"/>
              </a:spcBef>
              <a:spcAft>
                <a:spcPts val="600"/>
              </a:spcAft>
              <a:buFontTx/>
              <a:buNone/>
            </a:pPr>
            <a:r>
              <a:rPr lang="zh-CN" altLang="en-US" sz="2200" b="1" dirty="0">
                <a:solidFill>
                  <a:srgbClr val="0000FF"/>
                </a:solidFill>
              </a:rPr>
              <a:t>操作方法：</a:t>
            </a:r>
            <a:endParaRPr lang="en-US" altLang="zh-CN" sz="2200" b="1" dirty="0">
              <a:latin typeface="仿宋_GB2312" pitchFamily="49" charset="-122"/>
              <a:ea typeface="仿宋_GB2312" pitchFamily="49" charset="-122"/>
            </a:endParaRPr>
          </a:p>
          <a:p>
            <a:pPr eaLnBrk="1" hangingPunct="1">
              <a:lnSpc>
                <a:spcPct val="150000"/>
              </a:lnSpc>
              <a:spcBef>
                <a:spcPct val="0"/>
              </a:spcBef>
              <a:buFontTx/>
              <a:buNone/>
            </a:pPr>
            <a:r>
              <a:rPr lang="zh-CN" altLang="en-US" sz="2200" b="1" dirty="0">
                <a:latin typeface="仿宋_GB2312" pitchFamily="49" charset="-122"/>
                <a:ea typeface="仿宋_GB2312" pitchFamily="49" charset="-122"/>
              </a:rPr>
              <a:t>    </a:t>
            </a:r>
            <a:r>
              <a:rPr lang="zh-CN" altLang="en-US" sz="2000" b="1" dirty="0" smtClean="0">
                <a:latin typeface="仿宋_GB2312" pitchFamily="49" charset="-122"/>
                <a:ea typeface="仿宋_GB2312" pitchFamily="49" charset="-122"/>
              </a:rPr>
              <a:t>打开</a:t>
            </a:r>
            <a:r>
              <a:rPr lang="zh-CN" altLang="en-US" sz="2000" b="1" dirty="0">
                <a:latin typeface="仿宋_GB2312" pitchFamily="49" charset="-122"/>
                <a:ea typeface="仿宋_GB2312" pitchFamily="49" charset="-122"/>
              </a:rPr>
              <a:t>“</a:t>
            </a:r>
            <a:r>
              <a:rPr lang="en-US" altLang="zh-CN" sz="2000" b="1" dirty="0">
                <a:latin typeface="仿宋_GB2312" pitchFamily="49" charset="-122"/>
                <a:ea typeface="仿宋_GB2312" pitchFamily="49" charset="-122"/>
              </a:rPr>
              <a:t>D:\</a:t>
            </a:r>
            <a:r>
              <a:rPr lang="zh-CN" altLang="en-US" sz="2000" b="1" dirty="0">
                <a:latin typeface="仿宋_GB2312" pitchFamily="49" charset="-122"/>
                <a:ea typeface="仿宋_GB2312" pitchFamily="49" charset="-122"/>
              </a:rPr>
              <a:t>学习”文件夹，在其空白处右击鼠标，单击</a:t>
            </a:r>
            <a:r>
              <a:rPr lang="zh-CN" altLang="en-US" sz="2000" b="1" dirty="0">
                <a:solidFill>
                  <a:srgbClr val="FF0000"/>
                </a:solidFill>
                <a:latin typeface="仿宋_GB2312" pitchFamily="49" charset="-122"/>
                <a:ea typeface="仿宋_GB2312" pitchFamily="49" charset="-122"/>
              </a:rPr>
              <a:t>“新建”</a:t>
            </a:r>
            <a:r>
              <a:rPr lang="en-US" altLang="zh-CN" sz="2000" b="1" dirty="0">
                <a:solidFill>
                  <a:srgbClr val="FF0000"/>
                </a:solidFill>
                <a:latin typeface="仿宋_GB2312" pitchFamily="49" charset="-122"/>
                <a:ea typeface="仿宋_GB2312" pitchFamily="49" charset="-122"/>
              </a:rPr>
              <a:t>→“</a:t>
            </a:r>
            <a:r>
              <a:rPr lang="zh-CN" altLang="en-US" sz="2000" b="1" dirty="0">
                <a:solidFill>
                  <a:srgbClr val="FF0000"/>
                </a:solidFill>
                <a:latin typeface="仿宋_GB2312" pitchFamily="49" charset="-122"/>
                <a:ea typeface="仿宋_GB2312" pitchFamily="49" charset="-122"/>
              </a:rPr>
              <a:t>文本文档”</a:t>
            </a:r>
            <a:r>
              <a:rPr lang="zh-CN" altLang="en-US" sz="2000" b="1" dirty="0">
                <a:latin typeface="仿宋_GB2312" pitchFamily="49" charset="-122"/>
                <a:ea typeface="仿宋_GB2312" pitchFamily="49" charset="-122"/>
              </a:rPr>
              <a:t>，输入文件名“天天向上主持人</a:t>
            </a:r>
            <a:r>
              <a:rPr lang="en-US" altLang="zh-CN" sz="2000" b="1" dirty="0">
                <a:latin typeface="仿宋_GB2312" pitchFamily="49" charset="-122"/>
                <a:ea typeface="仿宋_GB2312" pitchFamily="49" charset="-122"/>
              </a:rPr>
              <a:t>.txt”</a:t>
            </a:r>
            <a:r>
              <a:rPr lang="zh-CN" altLang="en-US" sz="2000" b="1" dirty="0">
                <a:latin typeface="仿宋_GB2312" pitchFamily="49" charset="-122"/>
                <a:ea typeface="仿宋_GB2312" pitchFamily="49" charset="-122"/>
              </a:rPr>
              <a:t>，回车，然后双击打开该文件，输入内容“天天向上主持人”，然后单击“文件” </a:t>
            </a:r>
            <a:r>
              <a:rPr lang="en-US" altLang="zh-CN" sz="2000" b="1" dirty="0">
                <a:latin typeface="仿宋_GB2312" pitchFamily="49" charset="-122"/>
                <a:ea typeface="仿宋_GB2312" pitchFamily="49" charset="-122"/>
              </a:rPr>
              <a:t>→“</a:t>
            </a:r>
            <a:r>
              <a:rPr lang="zh-CN" altLang="en-US" sz="2000" b="1" dirty="0">
                <a:latin typeface="仿宋_GB2312" pitchFamily="49" charset="-122"/>
                <a:ea typeface="仿宋_GB2312" pitchFamily="49" charset="-122"/>
              </a:rPr>
              <a:t>保存”即可。</a:t>
            </a:r>
          </a:p>
          <a:p>
            <a:pPr eaLnBrk="1" hangingPunct="1">
              <a:spcBef>
                <a:spcPct val="0"/>
              </a:spcBef>
              <a:buFontTx/>
              <a:buNone/>
            </a:pPr>
            <a:r>
              <a:rPr lang="zh-CN" altLang="en-US" sz="1900" b="1" dirty="0">
                <a:latin typeface="仿宋_GB2312" pitchFamily="49" charset="-122"/>
                <a:ea typeface="仿宋_GB2312" pitchFamily="49" charset="-122"/>
              </a:rPr>
              <a:t>    </a:t>
            </a:r>
            <a:endParaRPr lang="en-US" altLang="zh-CN" sz="1800" b="1" dirty="0">
              <a:latin typeface="宋体" pitchFamily="2" charset="-122"/>
            </a:endParaRPr>
          </a:p>
        </p:txBody>
      </p:sp>
      <p:pic>
        <p:nvPicPr>
          <p:cNvPr id="22540" name="Picture 20" descr="操作演示">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8800" y="5638800"/>
            <a:ext cx="16859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2922">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zh-CN" altLang="en-US" sz="2400" b="1" dirty="0"/>
          </a:p>
        </p:txBody>
      </p:sp>
      <p:sp>
        <p:nvSpPr>
          <p:cNvPr id="23555" name="TextBox 1"/>
          <p:cNvSpPr txBox="1">
            <a:spLocks noChangeArrowheads="1"/>
          </p:cNvSpPr>
          <p:nvPr/>
        </p:nvSpPr>
        <p:spPr bwMode="auto">
          <a:xfrm>
            <a:off x="971550" y="1466850"/>
            <a:ext cx="7818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en-US" sz="2400" b="1">
                <a:latin typeface="黑体" pitchFamily="49" charset="-122"/>
                <a:ea typeface="黑体" pitchFamily="49" charset="-122"/>
              </a:rPr>
              <a:t>二、对资料进行整理</a:t>
            </a:r>
            <a:endParaRPr lang="en-US" altLang="zh-CN" sz="2400" b="1">
              <a:latin typeface="仿宋_GB2312" pitchFamily="49" charset="-122"/>
              <a:ea typeface="仿宋_GB2312" pitchFamily="49" charset="-122"/>
            </a:endParaRPr>
          </a:p>
        </p:txBody>
      </p:sp>
      <p:sp>
        <p:nvSpPr>
          <p:cNvPr id="23556"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3557"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3558"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3559"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3560"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3561"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3562" name="标题 7"/>
          <p:cNvSpPr>
            <a:spLocks noGrp="1"/>
          </p:cNvSpPr>
          <p:nvPr>
            <p:ph type="title" idx="4294967295"/>
          </p:nvPr>
        </p:nvSpPr>
        <p:spPr>
          <a:xfrm>
            <a:off x="-26988" y="342900"/>
            <a:ext cx="9170988" cy="785813"/>
          </a:xfrm>
        </p:spPr>
        <p:txBody>
          <a:bodyPr anchor="t"/>
          <a:lstStyle/>
          <a:p>
            <a:pPr eaLnBrk="1" hangingPunct="1"/>
            <a:r>
              <a:rPr lang="zh-CN" altLang="en-US" smtClean="0">
                <a:latin typeface="隶书" pitchFamily="49" charset="-122"/>
                <a:ea typeface="隶书" pitchFamily="49" charset="-122"/>
              </a:rPr>
              <a:t>三、项目实施</a:t>
            </a:r>
          </a:p>
        </p:txBody>
      </p:sp>
      <p:sp>
        <p:nvSpPr>
          <p:cNvPr id="23563" name="TextBox 4"/>
          <p:cNvSpPr txBox="1">
            <a:spLocks noChangeArrowheads="1"/>
          </p:cNvSpPr>
          <p:nvPr/>
        </p:nvSpPr>
        <p:spPr bwMode="auto">
          <a:xfrm>
            <a:off x="827087" y="2035175"/>
            <a:ext cx="7921625" cy="290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30000"/>
              </a:lnSpc>
              <a:spcAft>
                <a:spcPct val="20000"/>
              </a:spcAft>
              <a:buFontTx/>
              <a:buNone/>
            </a:pPr>
            <a:r>
              <a:rPr lang="en-US" altLang="zh-CN" sz="1800" dirty="0">
                <a:latin typeface="仿宋_GB2312" pitchFamily="49" charset="-122"/>
                <a:ea typeface="仿宋_GB2312" pitchFamily="49" charset="-122"/>
              </a:rPr>
              <a:t>     </a:t>
            </a:r>
            <a:r>
              <a:rPr lang="en-US" altLang="zh-CN" sz="2200" dirty="0">
                <a:latin typeface="仿宋_GB2312" pitchFamily="49" charset="-122"/>
                <a:ea typeface="仿宋_GB2312" pitchFamily="49" charset="-122"/>
              </a:rPr>
              <a:t> </a:t>
            </a:r>
            <a:r>
              <a:rPr lang="en-US" altLang="zh-CN" sz="2200" b="1" dirty="0" smtClean="0">
                <a:latin typeface="仿宋_GB2312" pitchFamily="49" charset="-122"/>
                <a:ea typeface="仿宋_GB2312" pitchFamily="49" charset="-122"/>
              </a:rPr>
              <a:t>3</a:t>
            </a:r>
            <a:r>
              <a:rPr lang="zh-CN" altLang="en-US" sz="2200" b="1" dirty="0" smtClean="0">
                <a:latin typeface="仿宋_GB2312" pitchFamily="49" charset="-122"/>
                <a:ea typeface="仿宋_GB2312" pitchFamily="49" charset="-122"/>
              </a:rPr>
              <a:t>、</a:t>
            </a:r>
            <a:r>
              <a:rPr lang="zh-CN" altLang="en-US" sz="2000" b="1" dirty="0" smtClean="0">
                <a:latin typeface="仿宋_GB2312" pitchFamily="49" charset="-122"/>
                <a:ea typeface="仿宋_GB2312" pitchFamily="49" charset="-122"/>
              </a:rPr>
              <a:t>然后</a:t>
            </a:r>
            <a:r>
              <a:rPr lang="zh-CN" altLang="en-US" sz="2000" b="1" dirty="0">
                <a:latin typeface="仿宋_GB2312" pitchFamily="49" charset="-122"/>
                <a:ea typeface="仿宋_GB2312" pitchFamily="49" charset="-122"/>
              </a:rPr>
              <a:t>打开</a:t>
            </a:r>
            <a:r>
              <a:rPr lang="zh-CN" altLang="en-US" sz="2000" b="1" dirty="0">
                <a:ea typeface="仿宋_GB2312" pitchFamily="49" charset="-122"/>
              </a:rPr>
              <a:t>“</a:t>
            </a:r>
            <a:r>
              <a:rPr lang="en-US" altLang="zh-CN" sz="2000" b="1" dirty="0">
                <a:latin typeface="仿宋_GB2312" pitchFamily="49" charset="-122"/>
                <a:ea typeface="仿宋_GB2312" pitchFamily="49" charset="-122"/>
              </a:rPr>
              <a:t>D:\</a:t>
            </a:r>
            <a:r>
              <a:rPr lang="zh-CN" altLang="en-US" sz="2000" b="1" dirty="0">
                <a:latin typeface="仿宋_GB2312" pitchFamily="49" charset="-122"/>
                <a:ea typeface="仿宋_GB2312" pitchFamily="49" charset="-122"/>
              </a:rPr>
              <a:t>图片</a:t>
            </a:r>
            <a:r>
              <a:rPr lang="en-US" altLang="zh-CN" sz="2000" b="1" dirty="0">
                <a:ea typeface="仿宋_GB2312" pitchFamily="49" charset="-122"/>
              </a:rPr>
              <a:t>”</a:t>
            </a:r>
            <a:r>
              <a:rPr lang="zh-CN" altLang="en-US" sz="2000" b="1" dirty="0">
                <a:latin typeface="仿宋_GB2312" pitchFamily="49" charset="-122"/>
                <a:ea typeface="仿宋_GB2312" pitchFamily="49" charset="-122"/>
              </a:rPr>
              <a:t>，选中</a:t>
            </a:r>
            <a:r>
              <a:rPr lang="zh-CN" altLang="en-US" sz="2000" b="1" dirty="0">
                <a:ea typeface="仿宋_GB2312" pitchFamily="49" charset="-122"/>
              </a:rPr>
              <a:t>“</a:t>
            </a:r>
            <a:r>
              <a:rPr lang="zh-CN" altLang="en-US" sz="2000" b="1" dirty="0">
                <a:latin typeface="仿宋_GB2312" pitchFamily="49" charset="-122"/>
                <a:ea typeface="仿宋_GB2312" pitchFamily="49" charset="-122"/>
              </a:rPr>
              <a:t>天天向上主持人</a:t>
            </a:r>
            <a:r>
              <a:rPr lang="en-US" altLang="zh-CN" sz="2000" b="1" dirty="0">
                <a:latin typeface="仿宋_GB2312" pitchFamily="49" charset="-122"/>
                <a:ea typeface="仿宋_GB2312" pitchFamily="49" charset="-122"/>
              </a:rPr>
              <a:t>.jpg</a:t>
            </a:r>
            <a:r>
              <a:rPr lang="en-US" altLang="zh-CN" sz="2000" b="1" dirty="0">
                <a:ea typeface="仿宋_GB2312" pitchFamily="49" charset="-122"/>
              </a:rPr>
              <a:t>”</a:t>
            </a:r>
            <a:r>
              <a:rPr lang="zh-CN" altLang="en-US" sz="2000" b="1" dirty="0">
                <a:latin typeface="仿宋_GB2312" pitchFamily="49" charset="-122"/>
                <a:ea typeface="仿宋_GB2312" pitchFamily="49" charset="-122"/>
              </a:rPr>
              <a:t>创建该图片快捷方式，并重命名为</a:t>
            </a:r>
            <a:r>
              <a:rPr lang="zh-CN" altLang="en-US" sz="2000" b="1" dirty="0">
                <a:ea typeface="仿宋_GB2312" pitchFamily="49" charset="-122"/>
              </a:rPr>
              <a:t>“</a:t>
            </a:r>
            <a:r>
              <a:rPr lang="zh-CN" altLang="en-US" sz="2000" b="1" dirty="0">
                <a:latin typeface="仿宋_GB2312" pitchFamily="49" charset="-122"/>
                <a:ea typeface="仿宋_GB2312" pitchFamily="49" charset="-122"/>
              </a:rPr>
              <a:t>天天向上兄弟</a:t>
            </a:r>
            <a:r>
              <a:rPr lang="en-US" altLang="zh-CN" sz="2000" b="1" dirty="0">
                <a:latin typeface="仿宋_GB2312" pitchFamily="49" charset="-122"/>
                <a:ea typeface="仿宋_GB2312" pitchFamily="49" charset="-122"/>
              </a:rPr>
              <a:t>.jpg</a:t>
            </a:r>
            <a:r>
              <a:rPr lang="zh-CN" altLang="en-US" sz="2000" b="1" dirty="0">
                <a:ea typeface="仿宋_GB2312" pitchFamily="49" charset="-122"/>
              </a:rPr>
              <a:t>”</a:t>
            </a:r>
            <a:r>
              <a:rPr lang="zh-CN" altLang="en-US" sz="2000" b="1" dirty="0">
                <a:latin typeface="仿宋_GB2312" pitchFamily="49" charset="-122"/>
                <a:ea typeface="仿宋_GB2312" pitchFamily="49" charset="-122"/>
              </a:rPr>
              <a:t>。</a:t>
            </a:r>
            <a:endParaRPr lang="en-US" altLang="zh-CN" sz="2000" b="1" dirty="0">
              <a:latin typeface="仿宋_GB2312" pitchFamily="49" charset="-122"/>
              <a:ea typeface="仿宋_GB2312" pitchFamily="49" charset="-122"/>
            </a:endParaRPr>
          </a:p>
          <a:p>
            <a:pPr eaLnBrk="1" hangingPunct="1">
              <a:spcBef>
                <a:spcPts val="1200"/>
              </a:spcBef>
              <a:spcAft>
                <a:spcPts val="600"/>
              </a:spcAft>
              <a:buFontTx/>
              <a:buNone/>
            </a:pPr>
            <a:r>
              <a:rPr lang="zh-CN" altLang="en-US" sz="1900" b="1" dirty="0">
                <a:solidFill>
                  <a:srgbClr val="0000FF"/>
                </a:solidFill>
              </a:rPr>
              <a:t>操作方法：</a:t>
            </a:r>
            <a:endParaRPr lang="en-US" altLang="zh-CN" sz="1900" b="1" dirty="0">
              <a:latin typeface="仿宋_GB2312" pitchFamily="49" charset="-122"/>
              <a:ea typeface="仿宋_GB2312" pitchFamily="49" charset="-122"/>
            </a:endParaRPr>
          </a:p>
          <a:p>
            <a:pPr eaLnBrk="1" hangingPunct="1">
              <a:lnSpc>
                <a:spcPct val="150000"/>
              </a:lnSpc>
              <a:spcBef>
                <a:spcPct val="0"/>
              </a:spcBef>
              <a:buFontTx/>
              <a:buNone/>
            </a:pPr>
            <a:r>
              <a:rPr lang="en-US" altLang="zh-CN" sz="1800" b="1" dirty="0">
                <a:latin typeface="仿宋_GB2312" pitchFamily="49" charset="-122"/>
                <a:ea typeface="仿宋_GB2312" pitchFamily="49" charset="-122"/>
              </a:rPr>
              <a:t>     </a:t>
            </a:r>
            <a:r>
              <a:rPr lang="zh-CN" altLang="en-US" sz="2000" b="1" dirty="0" smtClean="0">
                <a:latin typeface="仿宋_GB2312" pitchFamily="49" charset="-122"/>
                <a:ea typeface="仿宋_GB2312" pitchFamily="49" charset="-122"/>
              </a:rPr>
              <a:t>打开</a:t>
            </a:r>
            <a:r>
              <a:rPr lang="zh-CN" altLang="en-US" sz="2000" b="1" dirty="0">
                <a:latin typeface="仿宋_GB2312" pitchFamily="49" charset="-122"/>
                <a:ea typeface="仿宋_GB2312" pitchFamily="49" charset="-122"/>
              </a:rPr>
              <a:t>“</a:t>
            </a:r>
            <a:r>
              <a:rPr lang="en-US" altLang="zh-CN" sz="2000" b="1" dirty="0">
                <a:latin typeface="仿宋_GB2312" pitchFamily="49" charset="-122"/>
                <a:ea typeface="仿宋_GB2312" pitchFamily="49" charset="-122"/>
              </a:rPr>
              <a:t>D:\</a:t>
            </a:r>
            <a:r>
              <a:rPr lang="zh-CN" altLang="en-US" sz="2000" b="1" dirty="0">
                <a:latin typeface="仿宋_GB2312" pitchFamily="49" charset="-122"/>
                <a:ea typeface="仿宋_GB2312" pitchFamily="49" charset="-122"/>
              </a:rPr>
              <a:t>图片”文件夹，选中“天天向上主持人</a:t>
            </a:r>
            <a:r>
              <a:rPr lang="en-US" altLang="zh-CN" sz="2000" b="1" dirty="0">
                <a:latin typeface="仿宋_GB2312" pitchFamily="49" charset="-122"/>
                <a:ea typeface="仿宋_GB2312" pitchFamily="49" charset="-122"/>
              </a:rPr>
              <a:t>.jpg</a:t>
            </a:r>
            <a:r>
              <a:rPr lang="zh-CN" altLang="en-US" sz="2000" b="1" dirty="0">
                <a:latin typeface="仿宋_GB2312" pitchFamily="49" charset="-122"/>
                <a:ea typeface="仿宋_GB2312" pitchFamily="49" charset="-122"/>
              </a:rPr>
              <a:t>”图片，在选中的区域上右击鼠标，执行</a:t>
            </a:r>
            <a:r>
              <a:rPr lang="zh-CN" altLang="en-US" sz="2000" b="1" dirty="0">
                <a:solidFill>
                  <a:srgbClr val="FF0000"/>
                </a:solidFill>
                <a:latin typeface="仿宋_GB2312" pitchFamily="49" charset="-122"/>
                <a:ea typeface="仿宋_GB2312" pitchFamily="49" charset="-122"/>
              </a:rPr>
              <a:t>“创建快捷方式”</a:t>
            </a:r>
            <a:r>
              <a:rPr lang="zh-CN" altLang="en-US" sz="2000" b="1" dirty="0">
                <a:latin typeface="仿宋_GB2312" pitchFamily="49" charset="-122"/>
                <a:ea typeface="仿宋_GB2312" pitchFamily="49" charset="-122"/>
              </a:rPr>
              <a:t>菜单命令，创建该图片的快捷方式。再按</a:t>
            </a:r>
            <a:r>
              <a:rPr lang="en-US" altLang="zh-CN" sz="2000" b="1" dirty="0">
                <a:latin typeface="仿宋_GB2312" pitchFamily="49" charset="-122"/>
                <a:ea typeface="仿宋_GB2312" pitchFamily="49" charset="-122"/>
              </a:rPr>
              <a:t>F2</a:t>
            </a:r>
            <a:r>
              <a:rPr lang="zh-CN" altLang="en-US" sz="2000" b="1" dirty="0">
                <a:latin typeface="仿宋_GB2312" pitchFamily="49" charset="-122"/>
                <a:ea typeface="仿宋_GB2312" pitchFamily="49" charset="-122"/>
              </a:rPr>
              <a:t>键，将其重命名为“</a:t>
            </a:r>
            <a:r>
              <a:rPr lang="zh-CN" altLang="en-US" sz="2000" b="1" dirty="0" smtClean="0">
                <a:latin typeface="仿宋_GB2312" pitchFamily="49" charset="-122"/>
                <a:ea typeface="仿宋_GB2312" pitchFamily="49" charset="-122"/>
              </a:rPr>
              <a:t>天天向上兄弟</a:t>
            </a:r>
            <a:r>
              <a:rPr lang="en-US" altLang="zh-CN" sz="2000" b="1" dirty="0">
                <a:latin typeface="仿宋_GB2312" pitchFamily="49" charset="-122"/>
                <a:ea typeface="仿宋_GB2312" pitchFamily="49" charset="-122"/>
              </a:rPr>
              <a:t>.jpg</a:t>
            </a:r>
            <a:r>
              <a:rPr lang="zh-CN" altLang="en-US" sz="2000" b="1" dirty="0">
                <a:latin typeface="仿宋_GB2312" pitchFamily="49" charset="-122"/>
                <a:ea typeface="仿宋_GB2312" pitchFamily="49" charset="-122"/>
              </a:rPr>
              <a:t>”</a:t>
            </a:r>
            <a:r>
              <a:rPr lang="zh-CN" altLang="en-US" sz="2000" b="1" dirty="0" smtClean="0">
                <a:latin typeface="仿宋_GB2312" pitchFamily="49" charset="-122"/>
                <a:ea typeface="仿宋_GB2312" pitchFamily="49" charset="-122"/>
              </a:rPr>
              <a:t>。</a:t>
            </a:r>
            <a:endParaRPr lang="en-US" altLang="zh-CN" sz="2000" b="1" dirty="0">
              <a:latin typeface="仿宋_GB2312" pitchFamily="49" charset="-122"/>
              <a:ea typeface="仿宋_GB2312" pitchFamily="49" charset="-122"/>
            </a:endParaRPr>
          </a:p>
        </p:txBody>
      </p:sp>
      <p:pic>
        <p:nvPicPr>
          <p:cNvPr id="23564" name="Picture 20" descr="操作演示">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5" y="5854756"/>
            <a:ext cx="16859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43570" y="5029200"/>
            <a:ext cx="7416824" cy="819455"/>
          </a:xfrm>
          <a:prstGeom prst="rect">
            <a:avLst/>
          </a:prstGeom>
          <a:noFill/>
        </p:spPr>
        <p:txBody>
          <a:bodyPr wrap="square" rtlCol="0">
            <a:spAutoFit/>
          </a:bodyPr>
          <a:lstStyle/>
          <a:p>
            <a:pPr>
              <a:lnSpc>
                <a:spcPct val="150000"/>
              </a:lnSpc>
            </a:pPr>
            <a:r>
              <a:rPr lang="en-US" altLang="zh-CN" b="1" dirty="0" smtClean="0">
                <a:latin typeface="+mn-ea"/>
                <a:ea typeface="+mn-ea"/>
              </a:rPr>
              <a:t>    </a:t>
            </a:r>
            <a:r>
              <a:rPr lang="zh-CN" altLang="zh-CN" sz="1600" b="1" dirty="0" smtClean="0">
                <a:latin typeface="+mn-ea"/>
                <a:ea typeface="+mn-ea"/>
              </a:rPr>
              <a:t>提示</a:t>
            </a:r>
            <a:r>
              <a:rPr lang="zh-CN" altLang="zh-CN" sz="1600" b="1" dirty="0">
                <a:latin typeface="+mn-ea"/>
                <a:ea typeface="+mn-ea"/>
              </a:rPr>
              <a:t>：快捷方式是一个与可执行程序相关连的程序，运行它等于运行那个可执行文件程序，而且快捷方式文件较小，较易移动</a:t>
            </a:r>
            <a:r>
              <a:rPr lang="zh-CN" altLang="zh-CN" sz="1600" b="1" dirty="0" smtClean="0">
                <a:latin typeface="+mn-ea"/>
                <a:ea typeface="+mn-ea"/>
              </a:rPr>
              <a:t>。</a:t>
            </a:r>
            <a:endParaRPr lang="en-US" altLang="zh-CN" sz="1600" b="1" dirty="0">
              <a:latin typeface="+mn-ea"/>
              <a:ea typeface="+mn-ea"/>
            </a:endParaRPr>
          </a:p>
        </p:txBody>
      </p:sp>
    </p:spTree>
  </p:cSld>
  <p:clrMapOvr>
    <a:masterClrMapping/>
  </p:clrMapOvr>
  <p:transition advTm="22922">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zh-CN" altLang="en-US" b="1"/>
          </a:p>
        </p:txBody>
      </p:sp>
      <p:sp>
        <p:nvSpPr>
          <p:cNvPr id="24579" name="内容占位符 11"/>
          <p:cNvSpPr>
            <a:spLocks noGrp="1"/>
          </p:cNvSpPr>
          <p:nvPr>
            <p:ph sz="quarter" idx="4294967295"/>
          </p:nvPr>
        </p:nvSpPr>
        <p:spPr>
          <a:xfrm>
            <a:off x="774700" y="1608138"/>
            <a:ext cx="7866063" cy="4895850"/>
          </a:xfrm>
        </p:spPr>
        <p:txBody>
          <a:bodyPr/>
          <a:lstStyle/>
          <a:p>
            <a:pPr>
              <a:spcBef>
                <a:spcPct val="0"/>
              </a:spcBef>
              <a:buFontTx/>
              <a:buNone/>
            </a:pPr>
            <a:r>
              <a:rPr lang="zh-CN" altLang="en-US" sz="2200" b="1" smtClean="0">
                <a:solidFill>
                  <a:srgbClr val="0000FF"/>
                </a:solidFill>
                <a:latin typeface="仿宋_GB2312" pitchFamily="49" charset="-122"/>
                <a:ea typeface="仿宋_GB2312" pitchFamily="49" charset="-122"/>
              </a:rPr>
              <a:t> </a:t>
            </a:r>
            <a:r>
              <a:rPr lang="en-US" altLang="zh-CN" sz="2200" b="1" smtClean="0">
                <a:solidFill>
                  <a:srgbClr val="0000FF"/>
                </a:solidFill>
                <a:latin typeface="仿宋_GB2312" pitchFamily="49" charset="-122"/>
                <a:ea typeface="仿宋_GB2312" pitchFamily="49" charset="-122"/>
              </a:rPr>
              <a:t>  </a:t>
            </a:r>
          </a:p>
          <a:p>
            <a:pPr>
              <a:spcBef>
                <a:spcPct val="0"/>
              </a:spcBef>
              <a:buFontTx/>
              <a:buNone/>
            </a:pPr>
            <a:r>
              <a:rPr lang="en-US" altLang="zh-CN" sz="2200" b="1" smtClean="0">
                <a:solidFill>
                  <a:srgbClr val="0000FF"/>
                </a:solidFill>
                <a:latin typeface="仿宋_GB2312" pitchFamily="49" charset="-122"/>
                <a:ea typeface="仿宋_GB2312" pitchFamily="49" charset="-122"/>
              </a:rPr>
              <a:t>    </a:t>
            </a:r>
            <a:endParaRPr lang="en-US" altLang="zh-CN" sz="2200" b="1" smtClean="0">
              <a:latin typeface="仿宋_GB2312" pitchFamily="49" charset="-122"/>
              <a:ea typeface="仿宋_GB2312" pitchFamily="49" charset="-122"/>
            </a:endParaRPr>
          </a:p>
        </p:txBody>
      </p:sp>
      <p:sp>
        <p:nvSpPr>
          <p:cNvPr id="24580"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4581"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4582"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4583"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4584"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4585"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24586" name="标题 7"/>
          <p:cNvSpPr>
            <a:spLocks noGrp="1"/>
          </p:cNvSpPr>
          <p:nvPr>
            <p:ph type="title"/>
          </p:nvPr>
        </p:nvSpPr>
        <p:spPr>
          <a:xfrm>
            <a:off x="-26988" y="342900"/>
            <a:ext cx="9170988" cy="785813"/>
          </a:xfrm>
        </p:spPr>
        <p:txBody>
          <a:bodyPr anchor="t"/>
          <a:lstStyle/>
          <a:p>
            <a:pPr eaLnBrk="1" hangingPunct="1"/>
            <a:r>
              <a:rPr lang="zh-CN" altLang="en-US" smtClean="0">
                <a:latin typeface="隶书" pitchFamily="49" charset="-122"/>
                <a:ea typeface="隶书" pitchFamily="49" charset="-122"/>
              </a:rPr>
              <a:t>三、项目实施</a:t>
            </a:r>
          </a:p>
        </p:txBody>
      </p:sp>
      <p:sp>
        <p:nvSpPr>
          <p:cNvPr id="24587" name="矩形 1"/>
          <p:cNvSpPr>
            <a:spLocks noChangeArrowheads="1"/>
          </p:cNvSpPr>
          <p:nvPr/>
        </p:nvSpPr>
        <p:spPr bwMode="auto">
          <a:xfrm>
            <a:off x="971550" y="1524000"/>
            <a:ext cx="74882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2200" b="1" dirty="0">
                <a:latin typeface="仿宋_GB2312" pitchFamily="49" charset="-122"/>
                <a:ea typeface="仿宋_GB2312" pitchFamily="49" charset="-122"/>
              </a:rPr>
              <a:t>    </a:t>
            </a:r>
            <a:r>
              <a:rPr lang="en-US" altLang="zh-CN" sz="2200" b="1" dirty="0" smtClean="0">
                <a:latin typeface="仿宋_GB2312" pitchFamily="49" charset="-122"/>
                <a:ea typeface="仿宋_GB2312" pitchFamily="49" charset="-122"/>
              </a:rPr>
              <a:t>4</a:t>
            </a:r>
            <a:r>
              <a:rPr lang="zh-CN" altLang="en-US" sz="2200" b="1" dirty="0" smtClean="0">
                <a:latin typeface="仿宋_GB2312" pitchFamily="49" charset="-122"/>
                <a:ea typeface="仿宋_GB2312" pitchFamily="49" charset="-122"/>
              </a:rPr>
              <a:t>、</a:t>
            </a:r>
            <a:r>
              <a:rPr lang="zh-CN" altLang="en-US" sz="2200" b="1" dirty="0">
                <a:latin typeface="仿宋_GB2312" pitchFamily="49" charset="-122"/>
                <a:ea typeface="仿宋_GB2312" pitchFamily="49" charset="-122"/>
              </a:rPr>
              <a:t>设置“天天向上兄弟</a:t>
            </a:r>
            <a:r>
              <a:rPr lang="en-US" altLang="zh-CN" sz="2200" b="1" dirty="0">
                <a:latin typeface="仿宋_GB2312" pitchFamily="49" charset="-122"/>
                <a:ea typeface="仿宋_GB2312" pitchFamily="49" charset="-122"/>
              </a:rPr>
              <a:t>.jpg</a:t>
            </a:r>
            <a:r>
              <a:rPr lang="zh-CN" altLang="en-US" sz="2200" b="1" dirty="0">
                <a:latin typeface="仿宋_GB2312" pitchFamily="49" charset="-122"/>
                <a:ea typeface="仿宋_GB2312" pitchFamily="49" charset="-122"/>
              </a:rPr>
              <a:t>”图片文件为只读、隐藏、存档属性。</a:t>
            </a:r>
            <a:endParaRPr lang="en-US" altLang="zh-CN" sz="2200" b="1" dirty="0">
              <a:latin typeface="仿宋_GB2312" pitchFamily="49" charset="-122"/>
              <a:ea typeface="仿宋_GB2312" pitchFamily="49" charset="-122"/>
            </a:endParaRPr>
          </a:p>
          <a:p>
            <a:pPr eaLnBrk="1" hangingPunct="1">
              <a:spcBef>
                <a:spcPts val="1200"/>
              </a:spcBef>
              <a:buFontTx/>
              <a:buNone/>
            </a:pPr>
            <a:r>
              <a:rPr lang="zh-CN" altLang="en-US" sz="2200" b="1" dirty="0">
                <a:solidFill>
                  <a:srgbClr val="0000FF"/>
                </a:solidFill>
                <a:latin typeface="仿宋_GB2312" pitchFamily="49" charset="-122"/>
                <a:ea typeface="仿宋_GB2312" pitchFamily="49" charset="-122"/>
              </a:rPr>
              <a:t>操作方法：</a:t>
            </a:r>
            <a:endParaRPr lang="en-US" altLang="zh-CN" sz="2200" b="1" dirty="0">
              <a:solidFill>
                <a:srgbClr val="0000FF"/>
              </a:solidFill>
              <a:latin typeface="仿宋_GB2312" pitchFamily="49" charset="-122"/>
              <a:ea typeface="仿宋_GB2312" pitchFamily="49" charset="-122"/>
            </a:endParaRPr>
          </a:p>
        </p:txBody>
      </p:sp>
      <p:pic>
        <p:nvPicPr>
          <p:cNvPr id="24588" name="Picture 20" descr="操作演示">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1919" y="5856288"/>
            <a:ext cx="16859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TextBox 1"/>
          <p:cNvSpPr txBox="1">
            <a:spLocks noChangeArrowheads="1"/>
          </p:cNvSpPr>
          <p:nvPr/>
        </p:nvSpPr>
        <p:spPr bwMode="auto">
          <a:xfrm>
            <a:off x="1084263" y="2754313"/>
            <a:ext cx="27654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20000"/>
              </a:lnSpc>
              <a:spcBef>
                <a:spcPct val="0"/>
              </a:spcBef>
              <a:buFontTx/>
              <a:buNone/>
            </a:pPr>
            <a:r>
              <a:rPr lang="en-US" altLang="zh-CN" sz="1800" dirty="0">
                <a:latin typeface="仿宋_GB2312" panose="02010609030101010101" pitchFamily="49" charset="-122"/>
                <a:ea typeface="仿宋_GB2312" panose="02010609030101010101" pitchFamily="49" charset="-122"/>
              </a:rPr>
              <a:t>    </a:t>
            </a:r>
            <a:r>
              <a:rPr lang="zh-CN" altLang="en-US" sz="1800" b="1" dirty="0" smtClean="0">
                <a:latin typeface="仿宋_GB2312" pitchFamily="49" charset="-122"/>
                <a:ea typeface="仿宋_GB2312" pitchFamily="49" charset="-122"/>
              </a:rPr>
              <a:t>选中</a:t>
            </a:r>
            <a:r>
              <a:rPr lang="zh-CN" altLang="en-US" sz="1800" b="1" dirty="0">
                <a:latin typeface="仿宋_GB2312" pitchFamily="49" charset="-122"/>
                <a:ea typeface="仿宋_GB2312" pitchFamily="49" charset="-122"/>
              </a:rPr>
              <a:t>该图片，右击</a:t>
            </a:r>
            <a:r>
              <a:rPr lang="zh-CN" altLang="en-US" sz="1800" b="1" dirty="0" smtClean="0">
                <a:latin typeface="仿宋_GB2312" pitchFamily="49" charset="-122"/>
                <a:ea typeface="仿宋_GB2312" pitchFamily="49" charset="-122"/>
              </a:rPr>
              <a:t>鼠标，</a:t>
            </a:r>
            <a:r>
              <a:rPr lang="zh-CN" altLang="en-US" sz="1800" b="1" dirty="0">
                <a:latin typeface="仿宋_GB2312" pitchFamily="49" charset="-122"/>
                <a:ea typeface="仿宋_GB2312" pitchFamily="49" charset="-122"/>
              </a:rPr>
              <a:t>单击“属性”，在弹出的对话框中单击“常规”选项卡，在只读、隐藏复选框前打勾；再单击“高级”按钮，弹出的对话框中，在可以存档文件在打勾，</a:t>
            </a:r>
            <a:r>
              <a:rPr lang="zh-CN" altLang="zh-CN" sz="1800" b="1" dirty="0">
                <a:latin typeface="仿宋_GB2312" panose="02010609030101010101" pitchFamily="49" charset="-122"/>
                <a:ea typeface="仿宋_GB2312" panose="02010609030101010101" pitchFamily="49" charset="-122"/>
              </a:rPr>
              <a:t>单击“确定”按钮，回到属性对话框，单击“确定”按钮即可</a:t>
            </a:r>
            <a:r>
              <a:rPr lang="zh-CN" altLang="en-US" sz="1800" b="1" dirty="0">
                <a:latin typeface="仿宋_GB2312" pitchFamily="49" charset="-122"/>
                <a:ea typeface="仿宋_GB2312" pitchFamily="49" charset="-122"/>
              </a:rPr>
              <a:t>。</a:t>
            </a:r>
            <a:endParaRPr lang="zh-CN" altLang="en-US" sz="1800" dirty="0">
              <a:latin typeface="仿宋_GB2312" panose="02010609030101010101" pitchFamily="49" charset="-122"/>
              <a:ea typeface="仿宋_GB2312" panose="02010609030101010101" pitchFamily="49" charset="-122"/>
            </a:endParaRPr>
          </a:p>
        </p:txBody>
      </p:sp>
      <p:pic>
        <p:nvPicPr>
          <p:cNvPr id="24590" name="图片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40175" y="2481263"/>
            <a:ext cx="2503488"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图片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91605" y="3140968"/>
            <a:ext cx="2116138" cy="226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2922">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en-US" altLang="zh-CN" sz="2000" b="1" dirty="0">
              <a:solidFill>
                <a:srgbClr val="0000FF"/>
              </a:solidFill>
              <a:latin typeface="仿宋_GB2312" pitchFamily="49" charset="-122"/>
              <a:ea typeface="仿宋_GB2312" pitchFamily="49" charset="-122"/>
            </a:endParaRPr>
          </a:p>
        </p:txBody>
      </p:sp>
      <p:sp>
        <p:nvSpPr>
          <p:cNvPr id="25603"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5604"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5605"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5606"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5607"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5608"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5609" name="标题 7"/>
          <p:cNvSpPr>
            <a:spLocks noGrp="1"/>
          </p:cNvSpPr>
          <p:nvPr>
            <p:ph type="title" idx="4294967295"/>
          </p:nvPr>
        </p:nvSpPr>
        <p:spPr>
          <a:xfrm>
            <a:off x="-26988" y="249238"/>
            <a:ext cx="9170988" cy="785812"/>
          </a:xfrm>
        </p:spPr>
        <p:txBody>
          <a:bodyPr anchor="t"/>
          <a:lstStyle/>
          <a:p>
            <a:pPr eaLnBrk="1" hangingPunct="1"/>
            <a:r>
              <a:rPr lang="zh-CN" altLang="en-US" smtClean="0">
                <a:latin typeface="隶书" pitchFamily="49" charset="-122"/>
                <a:ea typeface="隶书" pitchFamily="49" charset="-122"/>
              </a:rPr>
              <a:t>三、项目实施</a:t>
            </a:r>
          </a:p>
        </p:txBody>
      </p:sp>
      <p:sp>
        <p:nvSpPr>
          <p:cNvPr id="25610" name="Rectangle 11"/>
          <p:cNvSpPr>
            <a:spLocks noChangeArrowheads="1"/>
          </p:cNvSpPr>
          <p:nvPr/>
        </p:nvSpPr>
        <p:spPr bwMode="auto">
          <a:xfrm>
            <a:off x="1050925" y="1519238"/>
            <a:ext cx="73914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50000"/>
              </a:lnSpc>
              <a:spcBef>
                <a:spcPct val="50000"/>
              </a:spcBef>
              <a:spcAft>
                <a:spcPct val="10000"/>
              </a:spcAft>
              <a:buFontTx/>
              <a:buNone/>
            </a:pPr>
            <a:r>
              <a:rPr lang="zh-CN" altLang="en-US" sz="2400" b="1">
                <a:solidFill>
                  <a:schemeClr val="tx2"/>
                </a:solidFill>
                <a:latin typeface="宋体" pitchFamily="2" charset="-122"/>
              </a:rPr>
              <a:t>    </a:t>
            </a:r>
            <a:endParaRPr lang="en-US" altLang="zh-CN" sz="2400" b="1">
              <a:solidFill>
                <a:schemeClr val="tx2"/>
              </a:solidFill>
              <a:latin typeface="宋体" pitchFamily="2" charset="-122"/>
            </a:endParaRPr>
          </a:p>
        </p:txBody>
      </p:sp>
      <p:sp>
        <p:nvSpPr>
          <p:cNvPr id="25611" name="矩形 1"/>
          <p:cNvSpPr>
            <a:spLocks noChangeArrowheads="1"/>
          </p:cNvSpPr>
          <p:nvPr/>
        </p:nvSpPr>
        <p:spPr bwMode="auto">
          <a:xfrm>
            <a:off x="1050925" y="1481138"/>
            <a:ext cx="76247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2200" b="1" dirty="0" smtClean="0">
                <a:latin typeface="仿宋_GB2312" pitchFamily="49" charset="-122"/>
                <a:ea typeface="仿宋_GB2312" pitchFamily="49" charset="-122"/>
              </a:rPr>
              <a:t>5</a:t>
            </a:r>
            <a:r>
              <a:rPr lang="zh-CN" altLang="en-US" sz="2200" b="1" dirty="0" smtClean="0">
                <a:latin typeface="仿宋_GB2312" pitchFamily="49" charset="-122"/>
                <a:ea typeface="仿宋_GB2312" pitchFamily="49" charset="-122"/>
              </a:rPr>
              <a:t>、</a:t>
            </a:r>
            <a:r>
              <a:rPr lang="zh-CN" altLang="en-US" sz="2200" b="1" dirty="0">
                <a:latin typeface="仿宋_GB2312" pitchFamily="49" charset="-122"/>
                <a:ea typeface="仿宋_GB2312" pitchFamily="49" charset="-122"/>
              </a:rPr>
              <a:t>将图片“天天向上兄弟</a:t>
            </a:r>
            <a:r>
              <a:rPr lang="en-US" altLang="zh-CN" sz="2200" b="1" dirty="0">
                <a:latin typeface="仿宋_GB2312" pitchFamily="49" charset="-122"/>
                <a:ea typeface="仿宋_GB2312" pitchFamily="49" charset="-122"/>
              </a:rPr>
              <a:t>.jpg</a:t>
            </a:r>
            <a:r>
              <a:rPr lang="zh-CN" altLang="en-US" sz="2200" b="1" dirty="0">
                <a:latin typeface="仿宋_GB2312" pitchFamily="49" charset="-122"/>
                <a:ea typeface="仿宋_GB2312" pitchFamily="49" charset="-122"/>
              </a:rPr>
              <a:t>” 所在文件夹设置为共享。</a:t>
            </a:r>
            <a:endParaRPr lang="en-US" altLang="zh-CN" sz="2200" b="1" dirty="0">
              <a:latin typeface="仿宋_GB2312" pitchFamily="49" charset="-122"/>
              <a:ea typeface="仿宋_GB2312" pitchFamily="49" charset="-122"/>
            </a:endParaRPr>
          </a:p>
          <a:p>
            <a:pPr eaLnBrk="1" hangingPunct="1">
              <a:spcBef>
                <a:spcPts val="1200"/>
              </a:spcBef>
              <a:spcAft>
                <a:spcPts val="600"/>
              </a:spcAft>
              <a:buFontTx/>
              <a:buNone/>
            </a:pPr>
            <a:r>
              <a:rPr lang="zh-CN" altLang="en-US" sz="2200" b="1" dirty="0">
                <a:solidFill>
                  <a:srgbClr val="0000FF"/>
                </a:solidFill>
                <a:latin typeface="仿宋_GB2312" pitchFamily="49" charset="-122"/>
                <a:ea typeface="仿宋_GB2312" pitchFamily="49" charset="-122"/>
              </a:rPr>
              <a:t>操作方法：</a:t>
            </a:r>
            <a:endParaRPr lang="en-US" altLang="zh-CN" sz="2200" b="1" dirty="0">
              <a:solidFill>
                <a:srgbClr val="0000FF"/>
              </a:solidFill>
              <a:latin typeface="仿宋_GB2312" pitchFamily="49" charset="-122"/>
              <a:ea typeface="仿宋_GB2312" pitchFamily="49" charset="-122"/>
            </a:endParaRPr>
          </a:p>
        </p:txBody>
      </p:sp>
      <p:sp>
        <p:nvSpPr>
          <p:cNvPr id="25612" name="TextBox 2"/>
          <p:cNvSpPr txBox="1">
            <a:spLocks noChangeArrowheads="1"/>
          </p:cNvSpPr>
          <p:nvPr/>
        </p:nvSpPr>
        <p:spPr bwMode="auto">
          <a:xfrm>
            <a:off x="1125538" y="2660650"/>
            <a:ext cx="28702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20000"/>
              </a:lnSpc>
              <a:spcBef>
                <a:spcPct val="0"/>
              </a:spcBef>
              <a:buFontTx/>
              <a:buNone/>
            </a:pPr>
            <a:r>
              <a:rPr lang="en-US" altLang="zh-CN" sz="2000" b="1">
                <a:latin typeface="仿宋_GB2312" pitchFamily="49" charset="-122"/>
                <a:ea typeface="仿宋_GB2312" pitchFamily="49" charset="-122"/>
              </a:rPr>
              <a:t>(1)</a:t>
            </a:r>
            <a:r>
              <a:rPr lang="zh-CN" altLang="en-US" sz="2000" b="1">
                <a:latin typeface="仿宋_GB2312" pitchFamily="49" charset="-122"/>
                <a:ea typeface="仿宋_GB2312" pitchFamily="49" charset="-122"/>
              </a:rPr>
              <a:t> 找到要共享的文件夹“</a:t>
            </a:r>
            <a:r>
              <a:rPr lang="en-US" altLang="zh-CN" sz="2000" b="1">
                <a:latin typeface="仿宋_GB2312" pitchFamily="49" charset="-122"/>
                <a:ea typeface="仿宋_GB2312" pitchFamily="49" charset="-122"/>
              </a:rPr>
              <a:t>D:\</a:t>
            </a:r>
            <a:r>
              <a:rPr lang="zh-CN" altLang="en-US" sz="2000" b="1">
                <a:latin typeface="仿宋_GB2312" pitchFamily="49" charset="-122"/>
                <a:ea typeface="仿宋_GB2312" pitchFamily="49" charset="-122"/>
              </a:rPr>
              <a:t>图片</a:t>
            </a:r>
            <a:r>
              <a:rPr lang="en-US" altLang="zh-CN" sz="2000" b="1">
                <a:latin typeface="仿宋_GB2312" pitchFamily="49" charset="-122"/>
                <a:ea typeface="仿宋_GB2312" pitchFamily="49" charset="-122"/>
              </a:rPr>
              <a:t>”</a:t>
            </a:r>
            <a:r>
              <a:rPr lang="zh-CN" altLang="en-US" sz="2000" b="1">
                <a:latin typeface="仿宋_GB2312" pitchFamily="49" charset="-122"/>
                <a:ea typeface="仿宋_GB2312" pitchFamily="49" charset="-122"/>
              </a:rPr>
              <a:t>，右击鼠标，在弹出的快捷菜单中，单击“属性”菜单命令，弹出如右图所示对话框。</a:t>
            </a:r>
          </a:p>
        </p:txBody>
      </p:sp>
      <p:pic>
        <p:nvPicPr>
          <p:cNvPr id="25613" name="图片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32275" y="2079625"/>
            <a:ext cx="3787775"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2922">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en-US" altLang="zh-CN" sz="2000" b="1" dirty="0">
              <a:solidFill>
                <a:srgbClr val="0000FF"/>
              </a:solidFill>
              <a:latin typeface="仿宋_GB2312" pitchFamily="49" charset="-122"/>
              <a:ea typeface="仿宋_GB2312" pitchFamily="49" charset="-122"/>
            </a:endParaRPr>
          </a:p>
        </p:txBody>
      </p:sp>
      <p:sp>
        <p:nvSpPr>
          <p:cNvPr id="26627"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6628"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6629"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6630"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6631"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6632"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6633" name="标题 7"/>
          <p:cNvSpPr>
            <a:spLocks noGrp="1"/>
          </p:cNvSpPr>
          <p:nvPr>
            <p:ph type="title" idx="4294967295"/>
          </p:nvPr>
        </p:nvSpPr>
        <p:spPr>
          <a:xfrm>
            <a:off x="-26988" y="249238"/>
            <a:ext cx="9170988" cy="785812"/>
          </a:xfrm>
        </p:spPr>
        <p:txBody>
          <a:bodyPr anchor="t"/>
          <a:lstStyle/>
          <a:p>
            <a:pPr eaLnBrk="1" hangingPunct="1"/>
            <a:r>
              <a:rPr lang="zh-CN" altLang="en-US" smtClean="0">
                <a:latin typeface="隶书" pitchFamily="49" charset="-122"/>
                <a:ea typeface="隶书" pitchFamily="49" charset="-122"/>
              </a:rPr>
              <a:t>三、项目实施</a:t>
            </a:r>
          </a:p>
        </p:txBody>
      </p:sp>
      <p:sp>
        <p:nvSpPr>
          <p:cNvPr id="26634" name="Rectangle 11"/>
          <p:cNvSpPr>
            <a:spLocks noChangeArrowheads="1"/>
          </p:cNvSpPr>
          <p:nvPr/>
        </p:nvSpPr>
        <p:spPr bwMode="auto">
          <a:xfrm>
            <a:off x="1050925" y="1519238"/>
            <a:ext cx="73914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50000"/>
              </a:lnSpc>
              <a:spcBef>
                <a:spcPct val="50000"/>
              </a:spcBef>
              <a:spcAft>
                <a:spcPct val="10000"/>
              </a:spcAft>
              <a:buFontTx/>
              <a:buNone/>
            </a:pPr>
            <a:r>
              <a:rPr lang="zh-CN" altLang="en-US" sz="2400" b="1">
                <a:solidFill>
                  <a:schemeClr val="tx2"/>
                </a:solidFill>
                <a:latin typeface="宋体" pitchFamily="2" charset="-122"/>
              </a:rPr>
              <a:t>    </a:t>
            </a:r>
            <a:endParaRPr lang="en-US" altLang="zh-CN" sz="2400" b="1">
              <a:solidFill>
                <a:schemeClr val="tx2"/>
              </a:solidFill>
              <a:latin typeface="宋体" pitchFamily="2" charset="-122"/>
            </a:endParaRPr>
          </a:p>
        </p:txBody>
      </p:sp>
      <p:sp>
        <p:nvSpPr>
          <p:cNvPr id="26635" name="矩形 1"/>
          <p:cNvSpPr>
            <a:spLocks noChangeArrowheads="1"/>
          </p:cNvSpPr>
          <p:nvPr/>
        </p:nvSpPr>
        <p:spPr bwMode="auto">
          <a:xfrm>
            <a:off x="1050925" y="1196975"/>
            <a:ext cx="76247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2200" b="1" dirty="0" smtClean="0">
                <a:latin typeface="仿宋_GB2312" pitchFamily="49" charset="-122"/>
                <a:ea typeface="仿宋_GB2312" pitchFamily="49" charset="-122"/>
              </a:rPr>
              <a:t>5</a:t>
            </a:r>
            <a:r>
              <a:rPr lang="zh-CN" altLang="en-US" sz="2200" b="1" dirty="0" smtClean="0">
                <a:latin typeface="仿宋_GB2312" pitchFamily="49" charset="-122"/>
                <a:ea typeface="仿宋_GB2312" pitchFamily="49" charset="-122"/>
              </a:rPr>
              <a:t>、</a:t>
            </a:r>
            <a:r>
              <a:rPr lang="zh-CN" altLang="en-US" sz="2200" b="1" dirty="0">
                <a:latin typeface="仿宋_GB2312" pitchFamily="49" charset="-122"/>
                <a:ea typeface="仿宋_GB2312" pitchFamily="49" charset="-122"/>
              </a:rPr>
              <a:t>将图片“天天向上兄弟</a:t>
            </a:r>
            <a:r>
              <a:rPr lang="en-US" altLang="zh-CN" sz="2200" b="1" dirty="0">
                <a:latin typeface="仿宋_GB2312" pitchFamily="49" charset="-122"/>
                <a:ea typeface="仿宋_GB2312" pitchFamily="49" charset="-122"/>
              </a:rPr>
              <a:t>.jpg</a:t>
            </a:r>
            <a:r>
              <a:rPr lang="zh-CN" altLang="en-US" sz="2200" b="1" dirty="0">
                <a:latin typeface="仿宋_GB2312" pitchFamily="49" charset="-122"/>
                <a:ea typeface="仿宋_GB2312" pitchFamily="49" charset="-122"/>
              </a:rPr>
              <a:t>” 所在文件夹设置为共享。</a:t>
            </a:r>
            <a:endParaRPr lang="en-US" altLang="zh-CN" sz="2200" b="1" dirty="0">
              <a:latin typeface="仿宋_GB2312" pitchFamily="49" charset="-122"/>
              <a:ea typeface="仿宋_GB2312" pitchFamily="49" charset="-122"/>
            </a:endParaRPr>
          </a:p>
          <a:p>
            <a:pPr eaLnBrk="1" hangingPunct="1">
              <a:spcBef>
                <a:spcPts val="1200"/>
              </a:spcBef>
              <a:spcAft>
                <a:spcPts val="600"/>
              </a:spcAft>
              <a:buFontTx/>
              <a:buNone/>
            </a:pPr>
            <a:r>
              <a:rPr lang="zh-CN" altLang="en-US" sz="2200" b="1" dirty="0">
                <a:solidFill>
                  <a:srgbClr val="0000FF"/>
                </a:solidFill>
                <a:latin typeface="仿宋_GB2312" pitchFamily="49" charset="-122"/>
                <a:ea typeface="仿宋_GB2312" pitchFamily="49" charset="-122"/>
              </a:rPr>
              <a:t>操作方法：</a:t>
            </a:r>
            <a:endParaRPr lang="en-US" altLang="zh-CN" sz="2200" b="1" dirty="0">
              <a:solidFill>
                <a:srgbClr val="0000FF"/>
              </a:solidFill>
              <a:latin typeface="仿宋_GB2312" pitchFamily="49" charset="-122"/>
              <a:ea typeface="仿宋_GB2312" pitchFamily="49" charset="-122"/>
            </a:endParaRPr>
          </a:p>
        </p:txBody>
      </p:sp>
      <p:sp>
        <p:nvSpPr>
          <p:cNvPr id="26636" name="TextBox 2"/>
          <p:cNvSpPr txBox="1">
            <a:spLocks noChangeArrowheads="1"/>
          </p:cNvSpPr>
          <p:nvPr/>
        </p:nvSpPr>
        <p:spPr bwMode="auto">
          <a:xfrm>
            <a:off x="1044575" y="2073275"/>
            <a:ext cx="77755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30000"/>
              </a:lnSpc>
              <a:spcBef>
                <a:spcPct val="0"/>
              </a:spcBef>
              <a:buFontTx/>
              <a:buNone/>
            </a:pPr>
            <a:r>
              <a:rPr lang="en-US" altLang="zh-CN" sz="1800" b="1" dirty="0">
                <a:latin typeface="仿宋_GB2312" pitchFamily="49" charset="-122"/>
                <a:ea typeface="仿宋_GB2312" pitchFamily="49" charset="-122"/>
              </a:rPr>
              <a:t>(2)</a:t>
            </a:r>
            <a:r>
              <a:rPr lang="zh-CN" altLang="en-US" sz="1800" b="1" dirty="0">
                <a:latin typeface="仿宋_GB2312" pitchFamily="49" charset="-122"/>
                <a:ea typeface="仿宋_GB2312" pitchFamily="49" charset="-122"/>
              </a:rPr>
              <a:t>在文件夹属性对话框中，单击</a:t>
            </a:r>
            <a:r>
              <a:rPr lang="zh-CN" altLang="en-US" sz="1800" b="1" dirty="0" smtClean="0">
                <a:latin typeface="仿宋_GB2312" pitchFamily="49" charset="-122"/>
                <a:ea typeface="仿宋_GB2312" pitchFamily="49" charset="-122"/>
              </a:rPr>
              <a:t>“共享”</a:t>
            </a:r>
            <a:r>
              <a:rPr lang="zh-CN" altLang="en-US" sz="1800" b="1" dirty="0">
                <a:latin typeface="仿宋_GB2312" pitchFamily="49" charset="-122"/>
                <a:ea typeface="仿宋_GB2312" pitchFamily="49" charset="-122"/>
              </a:rPr>
              <a:t>选项</a:t>
            </a:r>
            <a:r>
              <a:rPr lang="zh-CN" altLang="en-US" sz="1800" b="1" dirty="0" smtClean="0">
                <a:latin typeface="仿宋_GB2312" pitchFamily="49" charset="-122"/>
                <a:ea typeface="仿宋_GB2312" pitchFamily="49" charset="-122"/>
              </a:rPr>
              <a:t>卡</a:t>
            </a:r>
            <a:r>
              <a:rPr lang="zh-CN" altLang="en-US" sz="1800" b="1" dirty="0" smtClean="0">
                <a:latin typeface="仿宋_GB2312"/>
                <a:ea typeface="仿宋_GB2312"/>
              </a:rPr>
              <a:t>→“高级共享”按钮</a:t>
            </a:r>
            <a:r>
              <a:rPr lang="zh-CN" altLang="en-US" sz="1800" b="1" dirty="0" smtClean="0">
                <a:latin typeface="仿宋_GB2312" pitchFamily="49" charset="-122"/>
                <a:ea typeface="仿宋_GB2312" pitchFamily="49" charset="-122"/>
              </a:rPr>
              <a:t>，</a:t>
            </a:r>
            <a:r>
              <a:rPr lang="zh-CN" altLang="en-US" sz="1800" b="1" dirty="0">
                <a:latin typeface="仿宋_GB2312" pitchFamily="49" charset="-122"/>
                <a:ea typeface="仿宋_GB2312" pitchFamily="49" charset="-122"/>
              </a:rPr>
              <a:t>弹出“高级共享”对话框。</a:t>
            </a:r>
          </a:p>
        </p:txBody>
      </p:sp>
      <p:pic>
        <p:nvPicPr>
          <p:cNvPr id="26637" name="图片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3158455"/>
            <a:ext cx="2970212"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图片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92399" y="2852936"/>
            <a:ext cx="3095625"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2922">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en-US" altLang="zh-CN" sz="2000" b="1" dirty="0">
              <a:solidFill>
                <a:srgbClr val="0000FF"/>
              </a:solidFill>
              <a:latin typeface="仿宋_GB2312" pitchFamily="49" charset="-122"/>
              <a:ea typeface="仿宋_GB2312" pitchFamily="49" charset="-122"/>
            </a:endParaRPr>
          </a:p>
        </p:txBody>
      </p:sp>
      <p:sp>
        <p:nvSpPr>
          <p:cNvPr id="27651"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7652"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7653"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7654"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7655"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7656"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7657" name="标题 7"/>
          <p:cNvSpPr>
            <a:spLocks noGrp="1"/>
          </p:cNvSpPr>
          <p:nvPr>
            <p:ph type="title" idx="4294967295"/>
          </p:nvPr>
        </p:nvSpPr>
        <p:spPr>
          <a:xfrm>
            <a:off x="-26988" y="249238"/>
            <a:ext cx="9170988" cy="785812"/>
          </a:xfrm>
        </p:spPr>
        <p:txBody>
          <a:bodyPr anchor="t"/>
          <a:lstStyle/>
          <a:p>
            <a:pPr eaLnBrk="1" hangingPunct="1"/>
            <a:r>
              <a:rPr lang="zh-CN" altLang="en-US" smtClean="0">
                <a:latin typeface="隶书" pitchFamily="49" charset="-122"/>
                <a:ea typeface="隶书" pitchFamily="49" charset="-122"/>
              </a:rPr>
              <a:t>三、项目实施</a:t>
            </a:r>
          </a:p>
        </p:txBody>
      </p:sp>
      <p:sp>
        <p:nvSpPr>
          <p:cNvPr id="27658" name="Rectangle 11"/>
          <p:cNvSpPr>
            <a:spLocks noChangeArrowheads="1"/>
          </p:cNvSpPr>
          <p:nvPr/>
        </p:nvSpPr>
        <p:spPr bwMode="auto">
          <a:xfrm>
            <a:off x="1050925" y="1519238"/>
            <a:ext cx="73914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50000"/>
              </a:lnSpc>
              <a:spcBef>
                <a:spcPct val="50000"/>
              </a:spcBef>
              <a:spcAft>
                <a:spcPct val="10000"/>
              </a:spcAft>
              <a:buFontTx/>
              <a:buNone/>
            </a:pPr>
            <a:r>
              <a:rPr lang="zh-CN" altLang="en-US" sz="2400" b="1">
                <a:solidFill>
                  <a:schemeClr val="tx2"/>
                </a:solidFill>
                <a:latin typeface="宋体" pitchFamily="2" charset="-122"/>
              </a:rPr>
              <a:t>    </a:t>
            </a:r>
            <a:endParaRPr lang="en-US" altLang="zh-CN" sz="2400" b="1">
              <a:solidFill>
                <a:schemeClr val="tx2"/>
              </a:solidFill>
              <a:latin typeface="宋体" pitchFamily="2" charset="-122"/>
            </a:endParaRPr>
          </a:p>
        </p:txBody>
      </p:sp>
      <p:sp>
        <p:nvSpPr>
          <p:cNvPr id="27659" name="矩形 1"/>
          <p:cNvSpPr>
            <a:spLocks noChangeArrowheads="1"/>
          </p:cNvSpPr>
          <p:nvPr/>
        </p:nvSpPr>
        <p:spPr bwMode="auto">
          <a:xfrm>
            <a:off x="1050925" y="1481138"/>
            <a:ext cx="76247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2200" b="1" dirty="0" smtClean="0">
                <a:latin typeface="仿宋_GB2312" pitchFamily="49" charset="-122"/>
                <a:ea typeface="仿宋_GB2312" pitchFamily="49" charset="-122"/>
              </a:rPr>
              <a:t>5</a:t>
            </a:r>
            <a:r>
              <a:rPr lang="zh-CN" altLang="en-US" sz="2200" b="1" dirty="0" smtClean="0">
                <a:latin typeface="仿宋_GB2312" pitchFamily="49" charset="-122"/>
                <a:ea typeface="仿宋_GB2312" pitchFamily="49" charset="-122"/>
              </a:rPr>
              <a:t>、</a:t>
            </a:r>
            <a:r>
              <a:rPr lang="zh-CN" altLang="en-US" sz="2200" b="1" dirty="0">
                <a:latin typeface="仿宋_GB2312" pitchFamily="49" charset="-122"/>
                <a:ea typeface="仿宋_GB2312" pitchFamily="49" charset="-122"/>
              </a:rPr>
              <a:t>将图片“天天向上兄弟</a:t>
            </a:r>
            <a:r>
              <a:rPr lang="en-US" altLang="zh-CN" sz="2200" b="1" dirty="0">
                <a:latin typeface="仿宋_GB2312" pitchFamily="49" charset="-122"/>
                <a:ea typeface="仿宋_GB2312" pitchFamily="49" charset="-122"/>
              </a:rPr>
              <a:t>.jpg</a:t>
            </a:r>
            <a:r>
              <a:rPr lang="zh-CN" altLang="en-US" sz="2200" b="1" dirty="0">
                <a:latin typeface="仿宋_GB2312" pitchFamily="49" charset="-122"/>
                <a:ea typeface="仿宋_GB2312" pitchFamily="49" charset="-122"/>
              </a:rPr>
              <a:t>” 所在文件夹设置为共享。</a:t>
            </a:r>
            <a:endParaRPr lang="en-US" altLang="zh-CN" sz="2200" b="1" dirty="0">
              <a:latin typeface="仿宋_GB2312" pitchFamily="49" charset="-122"/>
              <a:ea typeface="仿宋_GB2312" pitchFamily="49" charset="-122"/>
            </a:endParaRPr>
          </a:p>
          <a:p>
            <a:pPr eaLnBrk="1" hangingPunct="1">
              <a:spcBef>
                <a:spcPts val="1200"/>
              </a:spcBef>
              <a:spcAft>
                <a:spcPts val="600"/>
              </a:spcAft>
              <a:buFontTx/>
              <a:buNone/>
            </a:pPr>
            <a:r>
              <a:rPr lang="zh-CN" altLang="en-US" sz="2200" b="1" dirty="0">
                <a:solidFill>
                  <a:srgbClr val="0000FF"/>
                </a:solidFill>
                <a:latin typeface="仿宋_GB2312" pitchFamily="49" charset="-122"/>
                <a:ea typeface="仿宋_GB2312" pitchFamily="49" charset="-122"/>
              </a:rPr>
              <a:t>操作方法：</a:t>
            </a:r>
            <a:endParaRPr lang="en-US" altLang="zh-CN" sz="2200" b="1" dirty="0">
              <a:solidFill>
                <a:srgbClr val="0000FF"/>
              </a:solidFill>
              <a:latin typeface="仿宋_GB2312" pitchFamily="49" charset="-122"/>
              <a:ea typeface="仿宋_GB2312" pitchFamily="49" charset="-122"/>
            </a:endParaRPr>
          </a:p>
        </p:txBody>
      </p:sp>
      <p:sp>
        <p:nvSpPr>
          <p:cNvPr id="27660" name="TextBox 2"/>
          <p:cNvSpPr txBox="1">
            <a:spLocks noChangeArrowheads="1"/>
          </p:cNvSpPr>
          <p:nvPr/>
        </p:nvSpPr>
        <p:spPr bwMode="auto">
          <a:xfrm>
            <a:off x="1392600" y="2466608"/>
            <a:ext cx="272573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30000"/>
              </a:lnSpc>
              <a:spcBef>
                <a:spcPct val="0"/>
              </a:spcBef>
              <a:buFontTx/>
              <a:buNone/>
            </a:pPr>
            <a:r>
              <a:rPr lang="en-US" altLang="zh-CN" sz="2000" b="1" dirty="0">
                <a:latin typeface="仿宋_GB2312" pitchFamily="49" charset="-122"/>
                <a:ea typeface="仿宋_GB2312" pitchFamily="49" charset="-122"/>
              </a:rPr>
              <a:t>(3)</a:t>
            </a:r>
            <a:r>
              <a:rPr lang="zh-CN" altLang="en-US" sz="2000" b="1" dirty="0">
                <a:latin typeface="仿宋_GB2312" pitchFamily="49" charset="-122"/>
                <a:ea typeface="仿宋_GB2312" pitchFamily="49" charset="-122"/>
              </a:rPr>
              <a:t>在“高级共享”对话框中，单击“共享此文件夹”复选框，设置选项“共享名”、“将同时共享的用户数量限制为”，最后单击“确定”按钮，关闭“属性”对话框。</a:t>
            </a:r>
            <a:endParaRPr lang="zh-CN" altLang="en-US" sz="2000" b="1" dirty="0">
              <a:ea typeface="仿宋_GB2312" pitchFamily="49" charset="-122"/>
            </a:endParaRPr>
          </a:p>
        </p:txBody>
      </p:sp>
      <p:sp>
        <p:nvSpPr>
          <p:cNvPr id="27661" name="Rectangle 1"/>
          <p:cNvSpPr>
            <a:spLocks noChangeArrowheads="1"/>
          </p:cNvSpPr>
          <p:nvPr/>
        </p:nvSpPr>
        <p:spPr bwMode="auto">
          <a:xfrm>
            <a:off x="0" y="-95250"/>
            <a:ext cx="3127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spcBef>
                <a:spcPct val="0"/>
              </a:spcBef>
              <a:buFontTx/>
              <a:buNone/>
            </a:pPr>
            <a:r>
              <a:rPr lang="zh-CN" altLang="zh-CN" sz="1800">
                <a:solidFill>
                  <a:srgbClr val="2D64B3"/>
                </a:solidFill>
                <a:hlinkClick r:id="rId6"/>
              </a:rPr>
              <a:t>  </a:t>
            </a:r>
            <a:r>
              <a:rPr lang="zh-CN" altLang="zh-CN" sz="24000">
                <a:solidFill>
                  <a:srgbClr val="2D64B3"/>
                </a:solidFill>
              </a:rPr>
              <a:t/>
            </a:r>
            <a:br>
              <a:rPr lang="zh-CN" altLang="zh-CN" sz="24000">
                <a:solidFill>
                  <a:srgbClr val="2D64B3"/>
                </a:solidFill>
              </a:rPr>
            </a:br>
            <a:endParaRPr lang="zh-CN" altLang="zh-CN" sz="1800">
              <a:solidFill>
                <a:srgbClr val="2D64B3"/>
              </a:solidFill>
            </a:endParaRPr>
          </a:p>
        </p:txBody>
      </p:sp>
      <p:pic>
        <p:nvPicPr>
          <p:cNvPr id="27662" name="图片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56100" y="2514600"/>
            <a:ext cx="347662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2922">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en-US" altLang="zh-CN" sz="2000" b="1" dirty="0">
              <a:solidFill>
                <a:srgbClr val="0000FF"/>
              </a:solidFill>
              <a:latin typeface="仿宋_GB2312" pitchFamily="49" charset="-122"/>
              <a:ea typeface="仿宋_GB2312" pitchFamily="49" charset="-122"/>
            </a:endParaRPr>
          </a:p>
        </p:txBody>
      </p:sp>
      <p:sp>
        <p:nvSpPr>
          <p:cNvPr id="28675"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8676"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8677"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8678"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8679"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8680"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8681" name="标题 7"/>
          <p:cNvSpPr>
            <a:spLocks noGrp="1"/>
          </p:cNvSpPr>
          <p:nvPr>
            <p:ph type="title" idx="4294967295"/>
          </p:nvPr>
        </p:nvSpPr>
        <p:spPr>
          <a:xfrm>
            <a:off x="-26988" y="249238"/>
            <a:ext cx="9170988" cy="785812"/>
          </a:xfrm>
        </p:spPr>
        <p:txBody>
          <a:bodyPr anchor="t"/>
          <a:lstStyle/>
          <a:p>
            <a:pPr eaLnBrk="1" hangingPunct="1"/>
            <a:r>
              <a:rPr lang="zh-CN" altLang="en-US" smtClean="0">
                <a:latin typeface="隶书" pitchFamily="49" charset="-122"/>
                <a:ea typeface="隶书" pitchFamily="49" charset="-122"/>
              </a:rPr>
              <a:t>三、项目实施</a:t>
            </a:r>
          </a:p>
        </p:txBody>
      </p:sp>
      <p:sp>
        <p:nvSpPr>
          <p:cNvPr id="28682" name="Rectangle 11"/>
          <p:cNvSpPr>
            <a:spLocks noChangeArrowheads="1"/>
          </p:cNvSpPr>
          <p:nvPr/>
        </p:nvSpPr>
        <p:spPr bwMode="auto">
          <a:xfrm>
            <a:off x="1050925" y="1519238"/>
            <a:ext cx="73914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50000"/>
              </a:lnSpc>
              <a:spcBef>
                <a:spcPct val="50000"/>
              </a:spcBef>
              <a:spcAft>
                <a:spcPct val="10000"/>
              </a:spcAft>
              <a:buFontTx/>
              <a:buNone/>
            </a:pPr>
            <a:r>
              <a:rPr lang="zh-CN" altLang="en-US" sz="2400" b="1">
                <a:solidFill>
                  <a:schemeClr val="tx2"/>
                </a:solidFill>
                <a:latin typeface="宋体" pitchFamily="2" charset="-122"/>
              </a:rPr>
              <a:t>    </a:t>
            </a:r>
            <a:endParaRPr lang="en-US" altLang="zh-CN" sz="2400" b="1">
              <a:solidFill>
                <a:schemeClr val="tx2"/>
              </a:solidFill>
              <a:latin typeface="宋体" pitchFamily="2" charset="-122"/>
            </a:endParaRPr>
          </a:p>
        </p:txBody>
      </p:sp>
      <p:sp>
        <p:nvSpPr>
          <p:cNvPr id="28683" name="矩形 1"/>
          <p:cNvSpPr>
            <a:spLocks noChangeArrowheads="1"/>
          </p:cNvSpPr>
          <p:nvPr/>
        </p:nvSpPr>
        <p:spPr bwMode="auto">
          <a:xfrm>
            <a:off x="1050925" y="1481138"/>
            <a:ext cx="76247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2200" b="1" dirty="0" smtClean="0">
                <a:latin typeface="仿宋_GB2312" pitchFamily="49" charset="-122"/>
                <a:ea typeface="仿宋_GB2312" pitchFamily="49" charset="-122"/>
              </a:rPr>
              <a:t>5</a:t>
            </a:r>
            <a:r>
              <a:rPr lang="zh-CN" altLang="en-US" sz="2200" b="1" dirty="0" smtClean="0">
                <a:latin typeface="仿宋_GB2312" pitchFamily="49" charset="-122"/>
                <a:ea typeface="仿宋_GB2312" pitchFamily="49" charset="-122"/>
              </a:rPr>
              <a:t>、</a:t>
            </a:r>
            <a:r>
              <a:rPr lang="zh-CN" altLang="en-US" sz="2200" b="1" dirty="0">
                <a:latin typeface="仿宋_GB2312" pitchFamily="49" charset="-122"/>
                <a:ea typeface="仿宋_GB2312" pitchFamily="49" charset="-122"/>
              </a:rPr>
              <a:t>将图片“天天向上兄弟</a:t>
            </a:r>
            <a:r>
              <a:rPr lang="en-US" altLang="zh-CN" sz="2200" b="1" dirty="0">
                <a:latin typeface="仿宋_GB2312" pitchFamily="49" charset="-122"/>
                <a:ea typeface="仿宋_GB2312" pitchFamily="49" charset="-122"/>
              </a:rPr>
              <a:t>.jpg</a:t>
            </a:r>
            <a:r>
              <a:rPr lang="zh-CN" altLang="en-US" sz="2200" b="1" dirty="0">
                <a:latin typeface="仿宋_GB2312" pitchFamily="49" charset="-122"/>
                <a:ea typeface="仿宋_GB2312" pitchFamily="49" charset="-122"/>
              </a:rPr>
              <a:t>” 所在文件夹设置为共享。</a:t>
            </a:r>
            <a:endParaRPr lang="en-US" altLang="zh-CN" sz="2200" b="1" dirty="0">
              <a:latin typeface="仿宋_GB2312" pitchFamily="49" charset="-122"/>
              <a:ea typeface="仿宋_GB2312" pitchFamily="49" charset="-122"/>
            </a:endParaRPr>
          </a:p>
          <a:p>
            <a:pPr eaLnBrk="1" hangingPunct="1">
              <a:spcBef>
                <a:spcPts val="1200"/>
              </a:spcBef>
              <a:spcAft>
                <a:spcPts val="600"/>
              </a:spcAft>
              <a:buFontTx/>
              <a:buNone/>
            </a:pPr>
            <a:r>
              <a:rPr lang="zh-CN" altLang="en-US" sz="2200" b="1" dirty="0">
                <a:solidFill>
                  <a:srgbClr val="0000FF"/>
                </a:solidFill>
                <a:latin typeface="仿宋_GB2312" pitchFamily="49" charset="-122"/>
                <a:ea typeface="仿宋_GB2312" pitchFamily="49" charset="-122"/>
              </a:rPr>
              <a:t>操作方法：</a:t>
            </a:r>
            <a:endParaRPr lang="en-US" altLang="zh-CN" sz="2200" b="1" dirty="0">
              <a:solidFill>
                <a:srgbClr val="0000FF"/>
              </a:solidFill>
              <a:latin typeface="仿宋_GB2312" pitchFamily="49" charset="-122"/>
              <a:ea typeface="仿宋_GB2312" pitchFamily="49" charset="-122"/>
            </a:endParaRPr>
          </a:p>
        </p:txBody>
      </p:sp>
      <p:sp>
        <p:nvSpPr>
          <p:cNvPr id="28684" name="TextBox 2"/>
          <p:cNvSpPr txBox="1">
            <a:spLocks noChangeArrowheads="1"/>
          </p:cNvSpPr>
          <p:nvPr/>
        </p:nvSpPr>
        <p:spPr bwMode="auto">
          <a:xfrm>
            <a:off x="1085850" y="2593975"/>
            <a:ext cx="2449513"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30000"/>
              </a:lnSpc>
              <a:spcBef>
                <a:spcPct val="0"/>
              </a:spcBef>
              <a:buFontTx/>
              <a:buNone/>
            </a:pPr>
            <a:r>
              <a:rPr lang="en-US" altLang="zh-CN" sz="2000" b="1">
                <a:latin typeface="仿宋_GB2312" pitchFamily="49" charset="-122"/>
                <a:ea typeface="仿宋_GB2312" pitchFamily="49" charset="-122"/>
              </a:rPr>
              <a:t>(4)</a:t>
            </a:r>
            <a:r>
              <a:rPr lang="zh-CN" altLang="en-US" sz="2000" b="1">
                <a:latin typeface="仿宋_GB2312" pitchFamily="49" charset="-122"/>
                <a:ea typeface="仿宋_GB2312" pitchFamily="49" charset="-122"/>
              </a:rPr>
              <a:t>此时，</a:t>
            </a:r>
            <a:r>
              <a:rPr lang="zh-CN" altLang="zh-CN" sz="2000" b="1"/>
              <a:t>只需</a:t>
            </a:r>
            <a:r>
              <a:rPr lang="zh-CN" altLang="en-US" sz="2000" b="1"/>
              <a:t>要</a:t>
            </a:r>
            <a:r>
              <a:rPr lang="zh-CN" altLang="zh-CN" sz="2000" b="1"/>
              <a:t>单击</a:t>
            </a:r>
            <a:r>
              <a:rPr lang="zh-CN" altLang="en-US" sz="2000" b="1"/>
              <a:t>“</a:t>
            </a:r>
            <a:r>
              <a:rPr lang="en-US" altLang="zh-CN" sz="2000" b="1">
                <a:latin typeface="仿宋_GB2312" pitchFamily="49" charset="-122"/>
                <a:ea typeface="仿宋_GB2312" pitchFamily="49" charset="-122"/>
              </a:rPr>
              <a:t>D:\</a:t>
            </a:r>
            <a:r>
              <a:rPr lang="zh-CN" altLang="en-US" sz="2000" b="1">
                <a:latin typeface="仿宋_GB2312" pitchFamily="49" charset="-122"/>
                <a:ea typeface="仿宋_GB2312" pitchFamily="49" charset="-122"/>
              </a:rPr>
              <a:t>图片</a:t>
            </a:r>
            <a:r>
              <a:rPr lang="zh-CN" altLang="en-US" sz="2000" b="1"/>
              <a:t>”</a:t>
            </a:r>
            <a:r>
              <a:rPr lang="zh-CN" altLang="zh-CN" sz="2000" b="1"/>
              <a:t>文件夹。</a:t>
            </a:r>
            <a:r>
              <a:rPr lang="zh-CN" altLang="en-US" sz="2000" b="1"/>
              <a:t>在其显示的</a:t>
            </a:r>
            <a:r>
              <a:rPr lang="zh-CN" altLang="zh-CN" sz="2000" b="1"/>
              <a:t>窗口底部的详细信息窗格将显示它是否被共享以及与谁共享。</a:t>
            </a:r>
          </a:p>
        </p:txBody>
      </p:sp>
      <p:sp>
        <p:nvSpPr>
          <p:cNvPr id="28685" name="Rectangle 1"/>
          <p:cNvSpPr>
            <a:spLocks noChangeArrowheads="1"/>
          </p:cNvSpPr>
          <p:nvPr/>
        </p:nvSpPr>
        <p:spPr bwMode="auto">
          <a:xfrm>
            <a:off x="0" y="-95250"/>
            <a:ext cx="3127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spcBef>
                <a:spcPct val="0"/>
              </a:spcBef>
              <a:buFontTx/>
              <a:buNone/>
            </a:pPr>
            <a:r>
              <a:rPr lang="zh-CN" altLang="zh-CN" sz="1800">
                <a:solidFill>
                  <a:srgbClr val="2D64B3"/>
                </a:solidFill>
                <a:hlinkClick r:id="rId6"/>
              </a:rPr>
              <a:t>  </a:t>
            </a:r>
            <a:r>
              <a:rPr lang="zh-CN" altLang="zh-CN" sz="24000">
                <a:solidFill>
                  <a:srgbClr val="2D64B3"/>
                </a:solidFill>
              </a:rPr>
              <a:t/>
            </a:r>
            <a:br>
              <a:rPr lang="zh-CN" altLang="zh-CN" sz="24000">
                <a:solidFill>
                  <a:srgbClr val="2D64B3"/>
                </a:solidFill>
              </a:rPr>
            </a:br>
            <a:endParaRPr lang="zh-CN" altLang="zh-CN" sz="1800">
              <a:solidFill>
                <a:srgbClr val="2D64B3"/>
              </a:solidFill>
            </a:endParaRPr>
          </a:p>
        </p:txBody>
      </p:sp>
      <p:pic>
        <p:nvPicPr>
          <p:cNvPr id="28686" name="图片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63938" y="2243138"/>
            <a:ext cx="4735512"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2922">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192213"/>
            <a:ext cx="7937500"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en-US" altLang="zh-CN" sz="2000" b="1" dirty="0">
              <a:solidFill>
                <a:srgbClr val="0000FF"/>
              </a:solidFill>
              <a:latin typeface="仿宋_GB2312" pitchFamily="49" charset="-122"/>
              <a:ea typeface="仿宋_GB2312" pitchFamily="49" charset="-122"/>
            </a:endParaRPr>
          </a:p>
        </p:txBody>
      </p:sp>
      <p:sp>
        <p:nvSpPr>
          <p:cNvPr id="29699"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9700"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9701"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9702"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9703"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9704"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29705" name="标题 7"/>
          <p:cNvSpPr>
            <a:spLocks noGrp="1"/>
          </p:cNvSpPr>
          <p:nvPr>
            <p:ph type="title" idx="4294967295"/>
          </p:nvPr>
        </p:nvSpPr>
        <p:spPr>
          <a:xfrm>
            <a:off x="-26988" y="249238"/>
            <a:ext cx="9170988" cy="785812"/>
          </a:xfrm>
        </p:spPr>
        <p:txBody>
          <a:bodyPr anchor="t"/>
          <a:lstStyle/>
          <a:p>
            <a:pPr eaLnBrk="1" hangingPunct="1"/>
            <a:r>
              <a:rPr lang="zh-CN" altLang="en-US" smtClean="0">
                <a:latin typeface="隶书" pitchFamily="49" charset="-122"/>
                <a:ea typeface="隶书" pitchFamily="49" charset="-122"/>
              </a:rPr>
              <a:t>三、项目实施</a:t>
            </a:r>
          </a:p>
        </p:txBody>
      </p:sp>
      <p:sp>
        <p:nvSpPr>
          <p:cNvPr id="29706" name="Rectangle 11"/>
          <p:cNvSpPr>
            <a:spLocks noChangeArrowheads="1"/>
          </p:cNvSpPr>
          <p:nvPr/>
        </p:nvSpPr>
        <p:spPr bwMode="auto">
          <a:xfrm>
            <a:off x="1050925" y="1519238"/>
            <a:ext cx="73914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50000"/>
              </a:lnSpc>
              <a:spcBef>
                <a:spcPct val="50000"/>
              </a:spcBef>
              <a:spcAft>
                <a:spcPct val="10000"/>
              </a:spcAft>
              <a:buFontTx/>
              <a:buNone/>
            </a:pPr>
            <a:r>
              <a:rPr lang="zh-CN" altLang="en-US" sz="2400" b="1">
                <a:solidFill>
                  <a:schemeClr val="tx2"/>
                </a:solidFill>
                <a:latin typeface="宋体" pitchFamily="2" charset="-122"/>
              </a:rPr>
              <a:t>    </a:t>
            </a:r>
            <a:endParaRPr lang="en-US" altLang="zh-CN" sz="2400" b="1">
              <a:solidFill>
                <a:schemeClr val="tx2"/>
              </a:solidFill>
              <a:latin typeface="宋体" pitchFamily="2" charset="-122"/>
            </a:endParaRPr>
          </a:p>
        </p:txBody>
      </p:sp>
      <p:sp>
        <p:nvSpPr>
          <p:cNvPr id="29707" name="矩形 1"/>
          <p:cNvSpPr>
            <a:spLocks noChangeArrowheads="1"/>
          </p:cNvSpPr>
          <p:nvPr/>
        </p:nvSpPr>
        <p:spPr bwMode="auto">
          <a:xfrm>
            <a:off x="1050925" y="1535113"/>
            <a:ext cx="7553325"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2200" b="1" dirty="0" smtClean="0">
                <a:latin typeface="仿宋_GB2312" pitchFamily="49" charset="-122"/>
                <a:ea typeface="仿宋_GB2312" pitchFamily="49" charset="-122"/>
              </a:rPr>
              <a:t>6</a:t>
            </a:r>
            <a:r>
              <a:rPr lang="zh-CN" altLang="en-US" sz="2200" b="1" dirty="0" smtClean="0">
                <a:latin typeface="仿宋_GB2312" pitchFamily="49" charset="-122"/>
                <a:ea typeface="仿宋_GB2312" pitchFamily="49" charset="-122"/>
              </a:rPr>
              <a:t>、</a:t>
            </a:r>
            <a:r>
              <a:rPr lang="zh-CN" altLang="en-US" sz="2200" b="1" dirty="0">
                <a:latin typeface="仿宋_GB2312" pitchFamily="49" charset="-122"/>
                <a:ea typeface="仿宋_GB2312" pitchFamily="49" charset="-122"/>
              </a:rPr>
              <a:t>将“图片”文件夹中“天天向上主持人</a:t>
            </a:r>
            <a:r>
              <a:rPr lang="en-US" altLang="zh-CN" sz="2200" b="1" dirty="0">
                <a:latin typeface="仿宋_GB2312" pitchFamily="49" charset="-122"/>
                <a:ea typeface="仿宋_GB2312" pitchFamily="49" charset="-122"/>
              </a:rPr>
              <a:t>.jpg</a:t>
            </a:r>
            <a:r>
              <a:rPr lang="zh-CN" altLang="en-US" sz="2200" b="1" dirty="0">
                <a:latin typeface="仿宋_GB2312" pitchFamily="49" charset="-122"/>
                <a:ea typeface="仿宋_GB2312" pitchFamily="49" charset="-122"/>
              </a:rPr>
              <a:t>”文件删除。</a:t>
            </a:r>
            <a:endParaRPr lang="en-US" altLang="zh-CN" sz="2200" b="1" dirty="0">
              <a:latin typeface="仿宋_GB2312" pitchFamily="49" charset="-122"/>
              <a:ea typeface="仿宋_GB2312" pitchFamily="49" charset="-122"/>
            </a:endParaRPr>
          </a:p>
          <a:p>
            <a:pPr eaLnBrk="1" hangingPunct="1">
              <a:spcBef>
                <a:spcPts val="1200"/>
              </a:spcBef>
              <a:spcAft>
                <a:spcPts val="600"/>
              </a:spcAft>
              <a:buFontTx/>
              <a:buNone/>
            </a:pPr>
            <a:r>
              <a:rPr lang="zh-CN" altLang="en-US" sz="2200" b="1" dirty="0">
                <a:solidFill>
                  <a:srgbClr val="0000FF"/>
                </a:solidFill>
                <a:latin typeface="仿宋_GB2312" pitchFamily="49" charset="-122"/>
                <a:ea typeface="仿宋_GB2312" pitchFamily="49" charset="-122"/>
              </a:rPr>
              <a:t>操作方法：</a:t>
            </a:r>
            <a:endParaRPr lang="en-US" altLang="zh-CN" sz="2200" b="1" dirty="0">
              <a:solidFill>
                <a:srgbClr val="0000FF"/>
              </a:solidFill>
              <a:latin typeface="仿宋_GB2312" pitchFamily="49" charset="-122"/>
              <a:ea typeface="仿宋_GB2312" pitchFamily="49" charset="-122"/>
            </a:endParaRPr>
          </a:p>
          <a:p>
            <a:pPr eaLnBrk="1" hangingPunct="1">
              <a:lnSpc>
                <a:spcPct val="130000"/>
              </a:lnSpc>
              <a:spcBef>
                <a:spcPct val="0"/>
              </a:spcBef>
              <a:buFontTx/>
              <a:buNone/>
            </a:pPr>
            <a:r>
              <a:rPr lang="en-US" altLang="zh-CN" sz="2200" dirty="0"/>
              <a:t>       </a:t>
            </a:r>
            <a:r>
              <a:rPr lang="zh-CN" altLang="en-US" sz="2000" b="1" dirty="0">
                <a:latin typeface="仿宋_GB2312" pitchFamily="49" charset="-122"/>
                <a:ea typeface="仿宋_GB2312" pitchFamily="49" charset="-122"/>
              </a:rPr>
              <a:t>打开“图片”文件夹，选中“天天向上主持人</a:t>
            </a:r>
            <a:r>
              <a:rPr lang="en-US" altLang="zh-CN" sz="2000" b="1" dirty="0">
                <a:latin typeface="仿宋_GB2312" pitchFamily="49" charset="-122"/>
                <a:ea typeface="仿宋_GB2312" pitchFamily="49" charset="-122"/>
              </a:rPr>
              <a:t>.jpg</a:t>
            </a:r>
            <a:r>
              <a:rPr lang="zh-CN" altLang="en-US" sz="2000" b="1" dirty="0">
                <a:latin typeface="仿宋_GB2312" pitchFamily="49" charset="-122"/>
                <a:ea typeface="仿宋_GB2312" pitchFamily="49" charset="-122"/>
              </a:rPr>
              <a:t>”图片，右击鼠标，选择菜单命令“删除”，弹出如下图对话框，</a:t>
            </a:r>
            <a:r>
              <a:rPr lang="en-US" altLang="zh-CN" sz="2000" dirty="0"/>
              <a:t> </a:t>
            </a:r>
            <a:r>
              <a:rPr lang="zh-CN" altLang="en-US" sz="2000" b="1" dirty="0">
                <a:latin typeface="仿宋_GB2312" pitchFamily="49" charset="-122"/>
                <a:ea typeface="仿宋_GB2312" pitchFamily="49" charset="-122"/>
              </a:rPr>
              <a:t>单击“是”按钮，即可删除入回收站。</a:t>
            </a:r>
            <a:r>
              <a:rPr lang="en-US" altLang="zh-CN" sz="2000" b="1" dirty="0">
                <a:latin typeface="仿宋_GB2312" pitchFamily="49" charset="-122"/>
                <a:ea typeface="仿宋_GB2312" pitchFamily="49" charset="-122"/>
              </a:rPr>
              <a:t>      </a:t>
            </a:r>
          </a:p>
          <a:p>
            <a:pPr eaLnBrk="1" hangingPunct="1">
              <a:spcBef>
                <a:spcPct val="0"/>
              </a:spcBef>
              <a:buFontTx/>
              <a:buNone/>
            </a:pPr>
            <a:endParaRPr lang="en-US" altLang="zh-CN" sz="2200" dirty="0"/>
          </a:p>
        </p:txBody>
      </p:sp>
      <p:sp>
        <p:nvSpPr>
          <p:cNvPr id="29708" name="TextBox 4"/>
          <p:cNvSpPr txBox="1">
            <a:spLocks noChangeArrowheads="1"/>
          </p:cNvSpPr>
          <p:nvPr/>
        </p:nvSpPr>
        <p:spPr bwMode="auto">
          <a:xfrm>
            <a:off x="1549400" y="5376863"/>
            <a:ext cx="6554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en-US" sz="1800" b="1">
                <a:solidFill>
                  <a:srgbClr val="0000FF"/>
                </a:solidFill>
                <a:latin typeface="仿宋_GB2312" pitchFamily="49" charset="-122"/>
                <a:ea typeface="仿宋_GB2312" pitchFamily="49" charset="-122"/>
              </a:rPr>
              <a:t>注意：</a:t>
            </a:r>
            <a:r>
              <a:rPr lang="zh-CN" altLang="en-US" sz="1800" b="1">
                <a:latin typeface="仿宋_GB2312" pitchFamily="49" charset="-122"/>
                <a:ea typeface="仿宋_GB2312" pitchFamily="49" charset="-122"/>
              </a:rPr>
              <a:t>回收站的文件或文件夹可还原，也可清空，即永久删除。</a:t>
            </a:r>
            <a:endParaRPr lang="zh-CN" altLang="en-US" sz="1800" b="1">
              <a:solidFill>
                <a:srgbClr val="0000FF"/>
              </a:solidFill>
              <a:latin typeface="仿宋_GB2312" pitchFamily="49" charset="-122"/>
              <a:ea typeface="仿宋_GB2312" pitchFamily="49" charset="-122"/>
            </a:endParaRPr>
          </a:p>
        </p:txBody>
      </p:sp>
      <p:pic>
        <p:nvPicPr>
          <p:cNvPr id="29709" name="Picture 20" descr="操作演示">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6002338"/>
            <a:ext cx="16859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图片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87675" y="3771900"/>
            <a:ext cx="3938588"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2922">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en-US" altLang="zh-CN" sz="2000" b="1" dirty="0">
              <a:solidFill>
                <a:srgbClr val="0000FF"/>
              </a:solidFill>
              <a:latin typeface="仿宋_GB2312" pitchFamily="49" charset="-122"/>
              <a:ea typeface="仿宋_GB2312" pitchFamily="49" charset="-122"/>
            </a:endParaRPr>
          </a:p>
        </p:txBody>
      </p:sp>
      <p:sp>
        <p:nvSpPr>
          <p:cNvPr id="30723"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0724"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0725"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0726"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0727"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0728"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0729" name="标题 7"/>
          <p:cNvSpPr>
            <a:spLocks noGrp="1"/>
          </p:cNvSpPr>
          <p:nvPr>
            <p:ph type="title" idx="4294967295"/>
          </p:nvPr>
        </p:nvSpPr>
        <p:spPr>
          <a:xfrm>
            <a:off x="-26988" y="249238"/>
            <a:ext cx="9170988" cy="785812"/>
          </a:xfrm>
        </p:spPr>
        <p:txBody>
          <a:bodyPr anchor="t"/>
          <a:lstStyle/>
          <a:p>
            <a:pPr eaLnBrk="1" hangingPunct="1"/>
            <a:r>
              <a:rPr lang="zh-CN" altLang="en-US" smtClean="0">
                <a:latin typeface="隶书" pitchFamily="49" charset="-122"/>
                <a:ea typeface="隶书" pitchFamily="49" charset="-122"/>
              </a:rPr>
              <a:t>三、项目实施</a:t>
            </a:r>
          </a:p>
        </p:txBody>
      </p:sp>
      <p:sp>
        <p:nvSpPr>
          <p:cNvPr id="30730" name="Rectangle 11"/>
          <p:cNvSpPr>
            <a:spLocks noChangeArrowheads="1"/>
          </p:cNvSpPr>
          <p:nvPr/>
        </p:nvSpPr>
        <p:spPr bwMode="auto">
          <a:xfrm>
            <a:off x="1050925" y="1519238"/>
            <a:ext cx="73914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50000"/>
              </a:lnSpc>
              <a:spcBef>
                <a:spcPct val="50000"/>
              </a:spcBef>
              <a:spcAft>
                <a:spcPct val="10000"/>
              </a:spcAft>
              <a:buFontTx/>
              <a:buNone/>
            </a:pPr>
            <a:r>
              <a:rPr lang="zh-CN" altLang="en-US" sz="2400" b="1">
                <a:solidFill>
                  <a:schemeClr val="tx2"/>
                </a:solidFill>
                <a:latin typeface="宋体" pitchFamily="2" charset="-122"/>
              </a:rPr>
              <a:t>    </a:t>
            </a:r>
            <a:endParaRPr lang="en-US" altLang="zh-CN" sz="2400" b="1">
              <a:solidFill>
                <a:schemeClr val="tx2"/>
              </a:solidFill>
              <a:latin typeface="宋体" pitchFamily="2" charset="-122"/>
            </a:endParaRPr>
          </a:p>
        </p:txBody>
      </p:sp>
      <p:sp>
        <p:nvSpPr>
          <p:cNvPr id="30731" name="TextBox 1"/>
          <p:cNvSpPr txBox="1">
            <a:spLocks noChangeArrowheads="1"/>
          </p:cNvSpPr>
          <p:nvPr/>
        </p:nvSpPr>
        <p:spPr bwMode="auto">
          <a:xfrm>
            <a:off x="908050" y="1482725"/>
            <a:ext cx="7818438"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en-US" sz="2400" b="1" dirty="0">
                <a:latin typeface="黑体" pitchFamily="49" charset="-122"/>
                <a:ea typeface="黑体" pitchFamily="49" charset="-122"/>
              </a:rPr>
              <a:t>三、对资料进行备份</a:t>
            </a:r>
            <a:r>
              <a:rPr lang="en-US" altLang="zh-CN" sz="2200" b="1" dirty="0">
                <a:latin typeface="黑体" pitchFamily="49" charset="-122"/>
                <a:ea typeface="黑体" pitchFamily="49" charset="-122"/>
              </a:rPr>
              <a:t>    </a:t>
            </a:r>
          </a:p>
          <a:p>
            <a:pPr eaLnBrk="1" hangingPunct="1">
              <a:spcBef>
                <a:spcPts val="1200"/>
              </a:spcBef>
              <a:buFontTx/>
              <a:buNone/>
            </a:pPr>
            <a:r>
              <a:rPr lang="en-US" altLang="zh-CN" sz="2200" b="1" dirty="0">
                <a:latin typeface="仿宋_GB2312" pitchFamily="49" charset="-122"/>
                <a:ea typeface="仿宋_GB2312" pitchFamily="49" charset="-122"/>
              </a:rPr>
              <a:t>    </a:t>
            </a:r>
            <a:r>
              <a:rPr lang="zh-CN" altLang="en-US" sz="2200" b="1" dirty="0">
                <a:latin typeface="仿宋_GB2312" pitchFamily="49" charset="-122"/>
                <a:ea typeface="仿宋_GB2312" pitchFamily="49" charset="-122"/>
              </a:rPr>
              <a:t>对资料盘中重要的“学习”及“视频”资料进行备份操</a:t>
            </a:r>
            <a:endParaRPr lang="en-US" altLang="zh-CN" sz="2200" b="1" dirty="0">
              <a:latin typeface="仿宋_GB2312" pitchFamily="49" charset="-122"/>
              <a:ea typeface="仿宋_GB2312" pitchFamily="49" charset="-122"/>
            </a:endParaRPr>
          </a:p>
          <a:p>
            <a:pPr eaLnBrk="1" hangingPunct="1">
              <a:spcBef>
                <a:spcPts val="1200"/>
              </a:spcBef>
              <a:buFontTx/>
              <a:buNone/>
            </a:pPr>
            <a:r>
              <a:rPr lang="zh-CN" altLang="en-US" sz="2200" b="1" dirty="0">
                <a:latin typeface="仿宋_GB2312" pitchFamily="49" charset="-122"/>
                <a:ea typeface="仿宋_GB2312" pitchFamily="49" charset="-122"/>
              </a:rPr>
              <a:t>作，并存盘至备份盘</a:t>
            </a:r>
            <a:r>
              <a:rPr lang="en-US" altLang="zh-CN" sz="2200" b="1" dirty="0">
                <a:latin typeface="仿宋_GB2312" pitchFamily="49" charset="-122"/>
                <a:ea typeface="仿宋_GB2312" pitchFamily="49" charset="-122"/>
              </a:rPr>
              <a:t>E</a:t>
            </a:r>
            <a:r>
              <a:rPr lang="zh-CN" altLang="en-US" sz="2200" b="1" dirty="0">
                <a:latin typeface="仿宋_GB2312" pitchFamily="49" charset="-122"/>
                <a:ea typeface="仿宋_GB2312" pitchFamily="49" charset="-122"/>
              </a:rPr>
              <a:t>盘中。</a:t>
            </a:r>
            <a:endParaRPr lang="en-US" altLang="zh-CN" sz="2200" b="1" dirty="0">
              <a:latin typeface="仿宋_GB2312" pitchFamily="49" charset="-122"/>
              <a:ea typeface="仿宋_GB2312" pitchFamily="49" charset="-122"/>
            </a:endParaRPr>
          </a:p>
          <a:p>
            <a:pPr eaLnBrk="1" hangingPunct="1">
              <a:spcBef>
                <a:spcPts val="1200"/>
              </a:spcBef>
              <a:buFontTx/>
              <a:buNone/>
            </a:pPr>
            <a:r>
              <a:rPr lang="zh-CN" altLang="en-US" sz="2200" b="1" dirty="0">
                <a:solidFill>
                  <a:srgbClr val="0000FF"/>
                </a:solidFill>
                <a:latin typeface="仿宋_GB2312" pitchFamily="49" charset="-122"/>
                <a:ea typeface="仿宋_GB2312" pitchFamily="49" charset="-122"/>
              </a:rPr>
              <a:t>操作方法：</a:t>
            </a:r>
            <a:endParaRPr lang="en-US" altLang="zh-CN" sz="2200" b="1" dirty="0">
              <a:solidFill>
                <a:srgbClr val="0000FF"/>
              </a:solidFill>
              <a:latin typeface="仿宋_GB2312" pitchFamily="49" charset="-122"/>
              <a:ea typeface="仿宋_GB2312" pitchFamily="49" charset="-122"/>
            </a:endParaRPr>
          </a:p>
          <a:p>
            <a:pPr eaLnBrk="1" hangingPunct="1">
              <a:lnSpc>
                <a:spcPct val="120000"/>
              </a:lnSpc>
              <a:spcBef>
                <a:spcPct val="0"/>
              </a:spcBef>
              <a:spcAft>
                <a:spcPts val="600"/>
              </a:spcAft>
              <a:buFontTx/>
              <a:buNone/>
            </a:pPr>
            <a:r>
              <a:rPr lang="en-US" altLang="zh-CN" sz="2400" b="1" dirty="0">
                <a:latin typeface="仿宋_GB2312" pitchFamily="49" charset="-122"/>
                <a:ea typeface="仿宋_GB2312" pitchFamily="49" charset="-122"/>
              </a:rPr>
              <a:t>    </a:t>
            </a:r>
            <a:r>
              <a:rPr lang="zh-CN" altLang="en-US" sz="2000" b="1" dirty="0">
                <a:latin typeface="仿宋_GB2312" pitchFamily="49" charset="-122"/>
                <a:ea typeface="仿宋_GB2312" pitchFamily="49" charset="-122"/>
              </a:rPr>
              <a:t>在资源管理器中，双击打开资料盘</a:t>
            </a:r>
            <a:r>
              <a:rPr lang="en-US" altLang="zh-CN" sz="2000" b="1" dirty="0">
                <a:latin typeface="仿宋_GB2312" pitchFamily="49" charset="-122"/>
                <a:ea typeface="仿宋_GB2312" pitchFamily="49" charset="-122"/>
              </a:rPr>
              <a:t>E</a:t>
            </a:r>
            <a:r>
              <a:rPr lang="zh-CN" altLang="en-US" sz="2000" b="1" dirty="0">
                <a:latin typeface="仿宋_GB2312" pitchFamily="49" charset="-122"/>
                <a:ea typeface="仿宋_GB2312" pitchFamily="49" charset="-122"/>
              </a:rPr>
              <a:t>盘，按</a:t>
            </a:r>
            <a:r>
              <a:rPr lang="en-US" altLang="zh-CN" sz="2000" b="1" dirty="0">
                <a:latin typeface="仿宋_GB2312" pitchFamily="49" charset="-122"/>
                <a:ea typeface="仿宋_GB2312" pitchFamily="49" charset="-122"/>
              </a:rPr>
              <a:t>Ctrl</a:t>
            </a:r>
            <a:r>
              <a:rPr lang="zh-CN" altLang="en-US" sz="2000" b="1" dirty="0">
                <a:latin typeface="仿宋_GB2312" pitchFamily="49" charset="-122"/>
                <a:ea typeface="仿宋_GB2312" pitchFamily="49" charset="-122"/>
              </a:rPr>
              <a:t>键选中“学习”及“视频”文件夹，在选中的情况下右击鼠标，选择“复制”菜单命令，然后双击打开备份盘</a:t>
            </a:r>
            <a:r>
              <a:rPr lang="en-US" altLang="zh-CN" sz="2000" b="1" dirty="0">
                <a:latin typeface="仿宋_GB2312" pitchFamily="49" charset="-122"/>
                <a:ea typeface="仿宋_GB2312" pitchFamily="49" charset="-122"/>
              </a:rPr>
              <a:t>E</a:t>
            </a:r>
            <a:r>
              <a:rPr lang="zh-CN" altLang="en-US" sz="2000" b="1" dirty="0">
                <a:latin typeface="仿宋_GB2312" pitchFamily="49" charset="-122"/>
                <a:ea typeface="仿宋_GB2312" pitchFamily="49" charset="-122"/>
              </a:rPr>
              <a:t>盘，在空白处右击鼠标，选择“粘贴”菜单命令，完成备份操作。</a:t>
            </a:r>
            <a:endParaRPr lang="en-US" altLang="zh-CN" sz="2000" b="1" dirty="0">
              <a:latin typeface="仿宋_GB2312" pitchFamily="49" charset="-122"/>
              <a:ea typeface="仿宋_GB2312" pitchFamily="49" charset="-122"/>
            </a:endParaRPr>
          </a:p>
        </p:txBody>
      </p:sp>
      <p:pic>
        <p:nvPicPr>
          <p:cNvPr id="30732" name="图片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37113" y="5078413"/>
            <a:ext cx="196691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TextBox 4"/>
          <p:cNvSpPr txBox="1">
            <a:spLocks noChangeArrowheads="1"/>
          </p:cNvSpPr>
          <p:nvPr/>
        </p:nvSpPr>
        <p:spPr bwMode="auto">
          <a:xfrm>
            <a:off x="4579938" y="5119688"/>
            <a:ext cx="401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2400" b="1">
                <a:latin typeface="仿宋_GB2312" pitchFamily="49" charset="-122"/>
                <a:ea typeface="仿宋_GB2312" pitchFamily="49" charset="-122"/>
              </a:rPr>
              <a:t>+</a:t>
            </a:r>
            <a:endParaRPr lang="zh-CN" altLang="en-US" sz="2400" b="1">
              <a:latin typeface="仿宋_GB2312" pitchFamily="49" charset="-122"/>
              <a:ea typeface="仿宋_GB2312" pitchFamily="49" charset="-122"/>
            </a:endParaRPr>
          </a:p>
        </p:txBody>
      </p:sp>
      <p:pic>
        <p:nvPicPr>
          <p:cNvPr id="30734" name="图片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05088" y="5078413"/>
            <a:ext cx="193516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20" descr="操作演示">
            <a:hlinkClick r:id="rId8" action="ppaction://hlinkfi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1760" y="5837555"/>
            <a:ext cx="16859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2922">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577850" y="11668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r>
              <a:rPr lang="en-US" altLang="zh-CN" sz="2200" b="1" dirty="0">
                <a:latin typeface="仿宋_GB2312" pitchFamily="49" charset="-122"/>
                <a:ea typeface="仿宋_GB2312" pitchFamily="49" charset="-122"/>
              </a:rPr>
              <a:t> </a:t>
            </a:r>
            <a:endParaRPr lang="en-US" altLang="zh-CN" sz="2200" b="1" dirty="0">
              <a:solidFill>
                <a:srgbClr val="0000FF"/>
              </a:solidFill>
              <a:latin typeface="仿宋_GB2312" pitchFamily="49" charset="-122"/>
              <a:ea typeface="仿宋_GB2312" pitchFamily="49" charset="-122"/>
            </a:endParaRPr>
          </a:p>
        </p:txBody>
      </p:sp>
      <p:sp>
        <p:nvSpPr>
          <p:cNvPr id="31747"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1748"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1749"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1750"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1751"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1752"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1753" name="标题 7"/>
          <p:cNvSpPr>
            <a:spLocks noGrp="1"/>
          </p:cNvSpPr>
          <p:nvPr>
            <p:ph type="title" idx="4294967295"/>
          </p:nvPr>
        </p:nvSpPr>
        <p:spPr>
          <a:xfrm>
            <a:off x="-26988" y="249238"/>
            <a:ext cx="9170988" cy="785812"/>
          </a:xfrm>
        </p:spPr>
        <p:txBody>
          <a:bodyPr anchor="t"/>
          <a:lstStyle/>
          <a:p>
            <a:pPr eaLnBrk="1" hangingPunct="1"/>
            <a:r>
              <a:rPr lang="zh-CN" altLang="en-US" smtClean="0">
                <a:latin typeface="隶书" pitchFamily="49" charset="-122"/>
                <a:ea typeface="隶书" pitchFamily="49" charset="-122"/>
              </a:rPr>
              <a:t>四、项目拓展</a:t>
            </a:r>
          </a:p>
        </p:txBody>
      </p:sp>
      <p:sp>
        <p:nvSpPr>
          <p:cNvPr id="31754" name="Rectangle 11"/>
          <p:cNvSpPr>
            <a:spLocks noChangeArrowheads="1"/>
          </p:cNvSpPr>
          <p:nvPr/>
        </p:nvSpPr>
        <p:spPr bwMode="auto">
          <a:xfrm>
            <a:off x="1050925" y="1519238"/>
            <a:ext cx="73914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50000"/>
              </a:lnSpc>
              <a:spcBef>
                <a:spcPct val="50000"/>
              </a:spcBef>
              <a:spcAft>
                <a:spcPct val="10000"/>
              </a:spcAft>
              <a:buFontTx/>
              <a:buNone/>
            </a:pPr>
            <a:r>
              <a:rPr lang="zh-CN" altLang="en-US" sz="2400" b="1">
                <a:solidFill>
                  <a:schemeClr val="tx2"/>
                </a:solidFill>
                <a:latin typeface="宋体" pitchFamily="2" charset="-122"/>
              </a:rPr>
              <a:t>    </a:t>
            </a:r>
            <a:endParaRPr lang="en-US" altLang="zh-CN" sz="2400" b="1">
              <a:solidFill>
                <a:schemeClr val="tx2"/>
              </a:solidFill>
              <a:latin typeface="宋体" pitchFamily="2" charset="-122"/>
            </a:endParaRPr>
          </a:p>
        </p:txBody>
      </p:sp>
      <p:sp>
        <p:nvSpPr>
          <p:cNvPr id="31755" name="TextBox 3"/>
          <p:cNvSpPr txBox="1">
            <a:spLocks noChangeArrowheads="1"/>
          </p:cNvSpPr>
          <p:nvPr/>
        </p:nvSpPr>
        <p:spPr bwMode="auto">
          <a:xfrm>
            <a:off x="852656" y="1397635"/>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en-US" sz="2400" b="1" dirty="0">
                <a:latin typeface="仿宋_GB2312" pitchFamily="49" charset="-122"/>
                <a:ea typeface="仿宋_GB2312" pitchFamily="49" charset="-122"/>
              </a:rPr>
              <a:t>（一）使用剪贴板</a:t>
            </a:r>
            <a:endParaRPr lang="en-US" altLang="zh-CN" sz="2400" b="1" dirty="0">
              <a:latin typeface="仿宋_GB2312" pitchFamily="49" charset="-122"/>
              <a:ea typeface="仿宋_GB2312" pitchFamily="49" charset="-122"/>
            </a:endParaRPr>
          </a:p>
        </p:txBody>
      </p:sp>
      <p:sp>
        <p:nvSpPr>
          <p:cNvPr id="31756" name="TextBox 2"/>
          <p:cNvSpPr txBox="1">
            <a:spLocks noChangeArrowheads="1"/>
          </p:cNvSpPr>
          <p:nvPr/>
        </p:nvSpPr>
        <p:spPr bwMode="auto">
          <a:xfrm>
            <a:off x="900113" y="1916113"/>
            <a:ext cx="7542212" cy="414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nSpc>
                <a:spcPts val="2800"/>
              </a:lnSpc>
              <a:spcBef>
                <a:spcPct val="0"/>
              </a:spcBef>
              <a:buFontTx/>
              <a:buNone/>
            </a:pPr>
            <a:r>
              <a:rPr lang="zh-CN" altLang="zh-CN" sz="2200" b="1" dirty="0">
                <a:latin typeface="仿宋_GB2312" pitchFamily="49" charset="-122"/>
                <a:ea typeface="仿宋_GB2312" pitchFamily="49" charset="-122"/>
              </a:rPr>
              <a:t>（</a:t>
            </a:r>
            <a:r>
              <a:rPr lang="en-US" altLang="zh-CN" sz="2200" b="1" dirty="0">
                <a:latin typeface="仿宋_GB2312" pitchFamily="49" charset="-122"/>
                <a:ea typeface="仿宋_GB2312" pitchFamily="49" charset="-122"/>
              </a:rPr>
              <a:t>1</a:t>
            </a:r>
            <a:r>
              <a:rPr lang="zh-CN" altLang="zh-CN" sz="2200" b="1" dirty="0">
                <a:latin typeface="仿宋_GB2312" pitchFamily="49" charset="-122"/>
                <a:ea typeface="仿宋_GB2312" pitchFamily="49" charset="-122"/>
              </a:rPr>
              <a:t>）利用剪贴板传送信息的方法</a:t>
            </a:r>
          </a:p>
          <a:p>
            <a:pPr>
              <a:lnSpc>
                <a:spcPts val="3200"/>
              </a:lnSpc>
              <a:spcBef>
                <a:spcPct val="0"/>
              </a:spcBef>
              <a:buFontTx/>
              <a:buNone/>
            </a:pPr>
            <a:r>
              <a:rPr lang="en-US" altLang="zh-CN" sz="2200" dirty="0">
                <a:latin typeface="仿宋_GB2312" pitchFamily="49" charset="-122"/>
                <a:ea typeface="仿宋_GB2312" pitchFamily="49" charset="-122"/>
              </a:rPr>
              <a:t> </a:t>
            </a:r>
            <a:r>
              <a:rPr lang="en-US" altLang="zh-CN" sz="2200" dirty="0" smtClean="0">
                <a:latin typeface="仿宋_GB2312" pitchFamily="49" charset="-122"/>
                <a:ea typeface="仿宋_GB2312" pitchFamily="49" charset="-122"/>
              </a:rPr>
              <a:t>   </a:t>
            </a:r>
            <a:r>
              <a:rPr lang="zh-CN" altLang="zh-CN" sz="2000" dirty="0" smtClean="0">
                <a:latin typeface="仿宋_GB2312" pitchFamily="49" charset="-122"/>
                <a:ea typeface="仿宋_GB2312" pitchFamily="49" charset="-122"/>
              </a:rPr>
              <a:t>利用</a:t>
            </a:r>
            <a:r>
              <a:rPr lang="zh-CN" altLang="zh-CN" sz="2000" dirty="0">
                <a:latin typeface="仿宋_GB2312" pitchFamily="49" charset="-122"/>
                <a:ea typeface="仿宋_GB2312" pitchFamily="49" charset="-122"/>
              </a:rPr>
              <a:t>剪贴板传递信息，首先需要将信息从信息源区域复制到剪贴板，然后再将剪贴板中的信息粘贴到目标区域中，操作步骤如下：</a:t>
            </a:r>
            <a:endParaRPr lang="en-US" altLang="zh-CN" sz="2000" dirty="0">
              <a:latin typeface="仿宋_GB2312" pitchFamily="49" charset="-122"/>
              <a:ea typeface="仿宋_GB2312" pitchFamily="49" charset="-122"/>
            </a:endParaRPr>
          </a:p>
          <a:p>
            <a:pPr>
              <a:lnSpc>
                <a:spcPts val="3200"/>
              </a:lnSpc>
              <a:spcBef>
                <a:spcPct val="0"/>
              </a:spcBef>
              <a:buFontTx/>
              <a:buNone/>
            </a:pPr>
            <a:r>
              <a:rPr lang="en-US" altLang="zh-CN" sz="2000" dirty="0">
                <a:latin typeface="仿宋_GB2312" pitchFamily="49" charset="-122"/>
                <a:ea typeface="仿宋_GB2312" pitchFamily="49" charset="-122"/>
              </a:rPr>
              <a:t>    </a:t>
            </a:r>
            <a:r>
              <a:rPr lang="zh-CN" altLang="zh-CN" sz="2000" b="1" dirty="0">
                <a:latin typeface="仿宋_GB2312" pitchFamily="49" charset="-122"/>
                <a:ea typeface="仿宋_GB2312" pitchFamily="49" charset="-122"/>
              </a:rPr>
              <a:t>选择要传送的</a:t>
            </a:r>
            <a:r>
              <a:rPr lang="zh-CN" altLang="zh-CN" sz="2000" b="1" dirty="0" smtClean="0">
                <a:latin typeface="仿宋_GB2312" pitchFamily="49" charset="-122"/>
                <a:ea typeface="仿宋_GB2312" pitchFamily="49" charset="-122"/>
              </a:rPr>
              <a:t>信息</a:t>
            </a:r>
            <a:r>
              <a:rPr lang="zh-CN" altLang="en-US" sz="2000" b="1" dirty="0" smtClean="0">
                <a:latin typeface="仿宋_GB2312" pitchFamily="49" charset="-122"/>
                <a:ea typeface="仿宋_GB2312" pitchFamily="49" charset="-122"/>
              </a:rPr>
              <a:t>，</a:t>
            </a:r>
            <a:r>
              <a:rPr lang="zh-CN" altLang="zh-CN" sz="2000" b="1" dirty="0" smtClean="0">
                <a:latin typeface="仿宋_GB2312" pitchFamily="49" charset="-122"/>
                <a:ea typeface="仿宋_GB2312" pitchFamily="49" charset="-122"/>
              </a:rPr>
              <a:t>在</a:t>
            </a:r>
            <a:r>
              <a:rPr lang="zh-CN" altLang="zh-CN" sz="2000" b="1" dirty="0">
                <a:latin typeface="仿宋_GB2312" pitchFamily="49" charset="-122"/>
                <a:ea typeface="仿宋_GB2312" pitchFamily="49" charset="-122"/>
              </a:rPr>
              <a:t>应用程序中选择“编辑”→“复制”或“剪切”→“粘贴”命令；将鼠标定位到目标区域需要插入信息的位置；选择“编辑”→“粘贴”命令，将剪贴板的信息复制到当前光标位置。</a:t>
            </a:r>
          </a:p>
          <a:p>
            <a:pPr>
              <a:lnSpc>
                <a:spcPts val="3200"/>
              </a:lnSpc>
              <a:spcBef>
                <a:spcPct val="0"/>
              </a:spcBef>
              <a:buFontTx/>
              <a:buNone/>
            </a:pPr>
            <a:r>
              <a:rPr lang="en-US" altLang="zh-CN" sz="2000" dirty="0">
                <a:latin typeface="仿宋_GB2312" pitchFamily="49" charset="-122"/>
                <a:ea typeface="仿宋_GB2312" pitchFamily="49" charset="-122"/>
              </a:rPr>
              <a:t>    </a:t>
            </a:r>
            <a:r>
              <a:rPr lang="zh-CN" altLang="zh-CN" sz="2000" dirty="0">
                <a:latin typeface="仿宋_GB2312" pitchFamily="49" charset="-122"/>
                <a:ea typeface="仿宋_GB2312" pitchFamily="49" charset="-122"/>
              </a:rPr>
              <a:t>把剪贴板上的信息传送到某个位置后，剪贴板中的信息不会丢失，所以还可以再其他位置多次粘贴。</a:t>
            </a:r>
          </a:p>
        </p:txBody>
      </p:sp>
    </p:spTree>
  </p:cSld>
  <p:clrMapOvr>
    <a:masterClrMapping/>
  </p:clrMapOvr>
  <p:transition advTm="22922">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bwMode="auto">
          <a:xfrm>
            <a:off x="539750" y="1196975"/>
            <a:ext cx="8091488" cy="500062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zh-CN" altLang="en-US" b="1"/>
          </a:p>
        </p:txBody>
      </p:sp>
      <p:sp>
        <p:nvSpPr>
          <p:cNvPr id="5123" name="AutoShape 2"/>
          <p:cNvSpPr>
            <a:spLocks noChangeArrowheads="1"/>
          </p:cNvSpPr>
          <p:nvPr/>
        </p:nvSpPr>
        <p:spPr bwMode="gray">
          <a:xfrm>
            <a:off x="4727575" y="2427288"/>
            <a:ext cx="3352800" cy="2286000"/>
          </a:xfrm>
          <a:prstGeom prst="roundRect">
            <a:avLst>
              <a:gd name="adj" fmla="val 10347"/>
            </a:avLst>
          </a:prstGeom>
          <a:solidFill>
            <a:schemeClr val="accent1"/>
          </a:solidFill>
          <a:ln w="50800">
            <a:solidFill>
              <a:schemeClr val="tx1"/>
            </a:solidFill>
            <a:round/>
            <a:headEnd/>
            <a:tailEnd/>
          </a:ln>
          <a:effectLst>
            <a:outerShdw dist="107763" dir="2700000" algn="ctr" rotWithShape="0">
              <a:schemeClr val="bg1">
                <a:alpha val="50000"/>
              </a:schemeClr>
            </a:outerShdw>
          </a:effectLst>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a:p>
        </p:txBody>
      </p:sp>
      <p:sp>
        <p:nvSpPr>
          <p:cNvPr id="17" name="AutoShape 4"/>
          <p:cNvSpPr>
            <a:spLocks noChangeArrowheads="1"/>
          </p:cNvSpPr>
          <p:nvPr/>
        </p:nvSpPr>
        <p:spPr bwMode="gray">
          <a:xfrm>
            <a:off x="1200150" y="2427288"/>
            <a:ext cx="3352800" cy="2286000"/>
          </a:xfrm>
          <a:prstGeom prst="roundRect">
            <a:avLst>
              <a:gd name="adj" fmla="val 10347"/>
            </a:avLst>
          </a:prstGeom>
          <a:solidFill>
            <a:schemeClr val="accent5">
              <a:lumMod val="50000"/>
            </a:schemeClr>
          </a:solidFill>
          <a:ln w="50800">
            <a:solidFill>
              <a:schemeClr val="tx1"/>
            </a:solidFill>
            <a:round/>
            <a:headEnd/>
            <a:tailEnd/>
          </a:ln>
          <a:effectLst>
            <a:outerShdw dist="107763" dir="8100000" algn="ctr" rotWithShape="0">
              <a:schemeClr val="bg1">
                <a:alpha val="50000"/>
              </a:schemeClr>
            </a:outerShdw>
          </a:effectLst>
        </p:spPr>
        <p:txBody>
          <a:bodyPr wrap="none" anchor="ctr"/>
          <a:lstStyle/>
          <a:p>
            <a:pPr>
              <a:defRPr/>
            </a:pPr>
            <a:endParaRPr lang="zh-CN" altLang="en-US"/>
          </a:p>
        </p:txBody>
      </p:sp>
      <p:grpSp>
        <p:nvGrpSpPr>
          <p:cNvPr id="5125" name="Group 5"/>
          <p:cNvGrpSpPr>
            <a:grpSpLocks/>
          </p:cNvGrpSpPr>
          <p:nvPr/>
        </p:nvGrpSpPr>
        <p:grpSpPr bwMode="auto">
          <a:xfrm>
            <a:off x="3790950" y="1589088"/>
            <a:ext cx="790575" cy="1976437"/>
            <a:chOff x="2304" y="1344"/>
            <a:chExt cx="498" cy="1245"/>
          </a:xfrm>
        </p:grpSpPr>
        <p:sp>
          <p:nvSpPr>
            <p:cNvPr id="27" name="Freeform 6"/>
            <p:cNvSpPr>
              <a:spLocks/>
            </p:cNvSpPr>
            <p:nvPr/>
          </p:nvSpPr>
          <p:spPr bwMode="gray">
            <a:xfrm>
              <a:off x="2425" y="1344"/>
              <a:ext cx="233" cy="254"/>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accent5">
                <a:lumMod val="90000"/>
              </a:schemeClr>
            </a:solidFill>
            <a:ln w="0">
              <a:noFill/>
              <a:prstDash val="solid"/>
              <a:round/>
              <a:headEnd/>
              <a:tailEnd/>
            </a:ln>
            <a:effectLst/>
          </p:spPr>
          <p:txBody>
            <a:bodyPr/>
            <a:lstStyle/>
            <a:p>
              <a:pPr>
                <a:defRPr/>
              </a:pPr>
              <a:endParaRPr lang="zh-CN" altLang="en-US"/>
            </a:p>
          </p:txBody>
        </p:sp>
        <p:sp>
          <p:nvSpPr>
            <p:cNvPr id="30" name="Freeform 7"/>
            <p:cNvSpPr>
              <a:spLocks/>
            </p:cNvSpPr>
            <p:nvPr/>
          </p:nvSpPr>
          <p:spPr bwMode="gray">
            <a:xfrm>
              <a:off x="2304" y="1625"/>
              <a:ext cx="498" cy="964"/>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chemeClr val="accent5">
                <a:lumMod val="75000"/>
              </a:schemeClr>
            </a:solidFill>
            <a:ln w="0">
              <a:noFill/>
              <a:prstDash val="solid"/>
              <a:round/>
              <a:headEnd/>
              <a:tailEnd/>
            </a:ln>
            <a:effectLst/>
          </p:spPr>
          <p:txBody>
            <a:bodyPr/>
            <a:lstStyle/>
            <a:p>
              <a:pPr>
                <a:defRPr/>
              </a:pPr>
              <a:endParaRPr lang="zh-CN" altLang="en-US" dirty="0"/>
            </a:p>
          </p:txBody>
        </p:sp>
      </p:grpSp>
      <p:sp>
        <p:nvSpPr>
          <p:cNvPr id="5126" name="Text Box 9"/>
          <p:cNvSpPr txBox="1">
            <a:spLocks noChangeArrowheads="1"/>
          </p:cNvSpPr>
          <p:nvPr/>
        </p:nvSpPr>
        <p:spPr bwMode="gray">
          <a:xfrm>
            <a:off x="1217613" y="2395538"/>
            <a:ext cx="2881312"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2800" b="1">
                <a:latin typeface="仿宋_GB2312" pitchFamily="49" charset="-122"/>
                <a:ea typeface="仿宋_GB2312" pitchFamily="49" charset="-122"/>
              </a:rPr>
              <a:t>   </a:t>
            </a:r>
            <a:r>
              <a:rPr lang="zh-CN" altLang="en-US" sz="2400" b="1">
                <a:latin typeface="仿宋_GB2312" pitchFamily="49" charset="-122"/>
                <a:ea typeface="仿宋_GB2312" pitchFamily="49" charset="-122"/>
              </a:rPr>
              <a:t>目前老师正好有</a:t>
            </a:r>
            <a:r>
              <a:rPr lang="en-US" altLang="zh-CN" sz="2400" b="1">
                <a:latin typeface="仿宋_GB2312" pitchFamily="49" charset="-122"/>
                <a:ea typeface="仿宋_GB2312" pitchFamily="49" charset="-122"/>
              </a:rPr>
              <a:t>40</a:t>
            </a:r>
            <a:r>
              <a:rPr lang="zh-CN" altLang="en-US" sz="2400" b="1">
                <a:latin typeface="仿宋_GB2312" pitchFamily="49" charset="-122"/>
                <a:ea typeface="仿宋_GB2312" pitchFamily="49" charset="-122"/>
              </a:rPr>
              <a:t>个文件等待处理，那该如何进行分类和整理呢？又将如何从众多图片中找到想要的图片呢？</a:t>
            </a:r>
            <a:endParaRPr lang="zh-CN" altLang="zh-CN" sz="2400" b="1">
              <a:latin typeface="仿宋_GB2312" pitchFamily="49" charset="-122"/>
              <a:ea typeface="仿宋_GB2312" pitchFamily="49" charset="-122"/>
            </a:endParaRPr>
          </a:p>
        </p:txBody>
      </p:sp>
      <p:grpSp>
        <p:nvGrpSpPr>
          <p:cNvPr id="5127" name="Group 10"/>
          <p:cNvGrpSpPr>
            <a:grpSpLocks/>
          </p:cNvGrpSpPr>
          <p:nvPr/>
        </p:nvGrpSpPr>
        <p:grpSpPr bwMode="auto">
          <a:xfrm>
            <a:off x="4705350" y="1557338"/>
            <a:ext cx="790575" cy="1976437"/>
            <a:chOff x="2880" y="1344"/>
            <a:chExt cx="498" cy="1245"/>
          </a:xfrm>
        </p:grpSpPr>
        <p:sp>
          <p:nvSpPr>
            <p:cNvPr id="34" name="Freeform 11"/>
            <p:cNvSpPr>
              <a:spLocks/>
            </p:cNvSpPr>
            <p:nvPr/>
          </p:nvSpPr>
          <p:spPr bwMode="gray">
            <a:xfrm>
              <a:off x="3001" y="1344"/>
              <a:ext cx="233" cy="254"/>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gradFill rotWithShape="1">
              <a:gsLst>
                <a:gs pos="0">
                  <a:schemeClr val="accent1"/>
                </a:gs>
                <a:gs pos="100000">
                  <a:schemeClr val="accent1">
                    <a:gamma/>
                    <a:tint val="0"/>
                    <a:invGamma/>
                  </a:schemeClr>
                </a:gs>
              </a:gsLst>
              <a:lin ang="5400000" scaled="1"/>
            </a:gradFill>
            <a:ln w="0">
              <a:noFill/>
              <a:prstDash val="solid"/>
              <a:round/>
              <a:headEnd/>
              <a:tailEnd/>
            </a:ln>
            <a:effectLst/>
          </p:spPr>
          <p:txBody>
            <a:bodyPr/>
            <a:lstStyle/>
            <a:p>
              <a:pPr>
                <a:defRPr/>
              </a:pPr>
              <a:endParaRPr lang="zh-CN" altLang="en-US"/>
            </a:p>
          </p:txBody>
        </p:sp>
        <p:sp>
          <p:nvSpPr>
            <p:cNvPr id="35" name="Freeform 12"/>
            <p:cNvSpPr>
              <a:spLocks/>
            </p:cNvSpPr>
            <p:nvPr/>
          </p:nvSpPr>
          <p:spPr bwMode="gray">
            <a:xfrm>
              <a:off x="2880" y="1625"/>
              <a:ext cx="498" cy="964"/>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gradFill rotWithShape="1">
              <a:gsLst>
                <a:gs pos="0">
                  <a:schemeClr val="accent1"/>
                </a:gs>
                <a:gs pos="100000">
                  <a:schemeClr val="accent1">
                    <a:gamma/>
                    <a:tint val="0"/>
                    <a:invGamma/>
                  </a:schemeClr>
                </a:gs>
              </a:gsLst>
              <a:lin ang="5400000" scaled="1"/>
            </a:gradFill>
            <a:ln w="0">
              <a:noFill/>
              <a:prstDash val="solid"/>
              <a:round/>
              <a:headEnd/>
              <a:tailEnd/>
            </a:ln>
            <a:effectLst/>
          </p:spPr>
          <p:txBody>
            <a:bodyPr/>
            <a:lstStyle/>
            <a:p>
              <a:pPr>
                <a:defRPr/>
              </a:pPr>
              <a:endParaRPr lang="zh-CN" altLang="en-US"/>
            </a:p>
          </p:txBody>
        </p:sp>
      </p:grpSp>
      <p:sp>
        <p:nvSpPr>
          <p:cNvPr id="5128" name="Text Box 9"/>
          <p:cNvSpPr txBox="1">
            <a:spLocks noChangeArrowheads="1"/>
          </p:cNvSpPr>
          <p:nvPr/>
        </p:nvSpPr>
        <p:spPr bwMode="gray">
          <a:xfrm>
            <a:off x="5286375" y="2625725"/>
            <a:ext cx="27987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en-US" sz="2800" b="1">
                <a:latin typeface="楷体_GB2312" pitchFamily="49" charset="-122"/>
                <a:ea typeface="楷体_GB2312" pitchFamily="49" charset="-122"/>
              </a:rPr>
              <a:t>方法：</a:t>
            </a:r>
            <a:endParaRPr lang="en-US" altLang="zh-CN" sz="2800" b="1">
              <a:latin typeface="楷体_GB2312" pitchFamily="49" charset="-122"/>
              <a:ea typeface="楷体_GB2312" pitchFamily="49" charset="-122"/>
            </a:endParaRPr>
          </a:p>
          <a:p>
            <a:pPr eaLnBrk="1" hangingPunct="1">
              <a:spcBef>
                <a:spcPct val="0"/>
              </a:spcBef>
              <a:buFontTx/>
              <a:buNone/>
            </a:pPr>
            <a:r>
              <a:rPr lang="zh-CN" altLang="en-US" sz="2800" b="1">
                <a:latin typeface="楷体_GB2312" pitchFamily="49" charset="-122"/>
                <a:ea typeface="楷体_GB2312" pitchFamily="49" charset="-122"/>
              </a:rPr>
              <a:t>   可以利用</a:t>
            </a:r>
            <a:r>
              <a:rPr lang="en-US" altLang="zh-CN" sz="2800" b="1">
                <a:latin typeface="楷体_GB2312" pitchFamily="49" charset="-122"/>
                <a:ea typeface="楷体_GB2312" pitchFamily="49" charset="-122"/>
              </a:rPr>
              <a:t>Win7</a:t>
            </a:r>
            <a:r>
              <a:rPr lang="zh-CN" altLang="en-US" sz="2800" b="1">
                <a:latin typeface="楷体_GB2312" pitchFamily="49" charset="-122"/>
                <a:ea typeface="楷体_GB2312" pitchFamily="49" charset="-122"/>
              </a:rPr>
              <a:t>中文件管理的方法进行处理。</a:t>
            </a:r>
            <a:endParaRPr lang="zh-CN" altLang="zh-CN" sz="2800" b="1">
              <a:latin typeface="楷体_GB2312" pitchFamily="49" charset="-122"/>
              <a:ea typeface="楷体_GB2312" pitchFamily="49" charset="-122"/>
            </a:endParaRPr>
          </a:p>
        </p:txBody>
      </p:sp>
      <p:sp>
        <p:nvSpPr>
          <p:cNvPr id="5129" name="矩形 36"/>
          <p:cNvSpPr>
            <a:spLocks noChangeArrowheads="1"/>
          </p:cNvSpPr>
          <p:nvPr/>
        </p:nvSpPr>
        <p:spPr bwMode="auto">
          <a:xfrm>
            <a:off x="3595688" y="5143500"/>
            <a:ext cx="2808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0"/>
              </a:spcBef>
              <a:buFontTx/>
              <a:buNone/>
            </a:pPr>
            <a:r>
              <a:rPr lang="zh-CN" altLang="en-US" sz="2800" b="1">
                <a:solidFill>
                  <a:srgbClr val="C00000"/>
                </a:solidFill>
                <a:latin typeface="仿宋_GB2312" pitchFamily="49" charset="-122"/>
                <a:ea typeface="仿宋_GB2312" pitchFamily="49" charset="-122"/>
              </a:rPr>
              <a:t>“计算机”窗口</a:t>
            </a:r>
          </a:p>
        </p:txBody>
      </p:sp>
      <p:sp>
        <p:nvSpPr>
          <p:cNvPr id="39" name="下弧形箭头 38"/>
          <p:cNvSpPr/>
          <p:nvPr/>
        </p:nvSpPr>
        <p:spPr>
          <a:xfrm rot="1916879">
            <a:off x="2641600" y="5076825"/>
            <a:ext cx="1150938" cy="32226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41" name="下弧形箭头 40"/>
          <p:cNvSpPr/>
          <p:nvPr/>
        </p:nvSpPr>
        <p:spPr>
          <a:xfrm rot="18311239">
            <a:off x="6144419" y="5047457"/>
            <a:ext cx="990600" cy="30956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Tree>
  </p:cSld>
  <p:clrMapOvr>
    <a:masterClrMapping/>
  </p:clrMapOvr>
  <p:transition advTm="22922">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577850" y="11668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r>
              <a:rPr lang="en-US" altLang="zh-CN" sz="2200" b="1" dirty="0">
                <a:latin typeface="仿宋_GB2312" pitchFamily="49" charset="-122"/>
                <a:ea typeface="仿宋_GB2312" pitchFamily="49" charset="-122"/>
              </a:rPr>
              <a:t> </a:t>
            </a:r>
            <a:endParaRPr lang="en-US" altLang="zh-CN" sz="2200" b="1" dirty="0">
              <a:solidFill>
                <a:srgbClr val="0000FF"/>
              </a:solidFill>
              <a:latin typeface="仿宋_GB2312" pitchFamily="49" charset="-122"/>
              <a:ea typeface="仿宋_GB2312" pitchFamily="49" charset="-122"/>
            </a:endParaRPr>
          </a:p>
        </p:txBody>
      </p:sp>
      <p:sp>
        <p:nvSpPr>
          <p:cNvPr id="32771"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2772"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2773"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2774"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2775"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2776"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2777" name="标题 7"/>
          <p:cNvSpPr>
            <a:spLocks noGrp="1"/>
          </p:cNvSpPr>
          <p:nvPr>
            <p:ph type="title" idx="4294967295"/>
          </p:nvPr>
        </p:nvSpPr>
        <p:spPr>
          <a:xfrm>
            <a:off x="-26988" y="249238"/>
            <a:ext cx="9170988" cy="785812"/>
          </a:xfrm>
        </p:spPr>
        <p:txBody>
          <a:bodyPr anchor="t"/>
          <a:lstStyle/>
          <a:p>
            <a:pPr eaLnBrk="1" hangingPunct="1"/>
            <a:r>
              <a:rPr lang="zh-CN" altLang="en-US" smtClean="0">
                <a:latin typeface="隶书" pitchFamily="49" charset="-122"/>
                <a:ea typeface="隶书" pitchFamily="49" charset="-122"/>
              </a:rPr>
              <a:t>四、项目拓展</a:t>
            </a:r>
          </a:p>
        </p:txBody>
      </p:sp>
      <p:sp>
        <p:nvSpPr>
          <p:cNvPr id="32778" name="Rectangle 11"/>
          <p:cNvSpPr>
            <a:spLocks noChangeArrowheads="1"/>
          </p:cNvSpPr>
          <p:nvPr/>
        </p:nvSpPr>
        <p:spPr bwMode="auto">
          <a:xfrm>
            <a:off x="1050925" y="1519238"/>
            <a:ext cx="73914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50000"/>
              </a:lnSpc>
              <a:spcBef>
                <a:spcPct val="50000"/>
              </a:spcBef>
              <a:spcAft>
                <a:spcPct val="10000"/>
              </a:spcAft>
              <a:buFontTx/>
              <a:buNone/>
            </a:pPr>
            <a:r>
              <a:rPr lang="zh-CN" altLang="en-US" sz="2400" b="1">
                <a:solidFill>
                  <a:schemeClr val="tx2"/>
                </a:solidFill>
                <a:latin typeface="宋体" pitchFamily="2" charset="-122"/>
              </a:rPr>
              <a:t>    </a:t>
            </a:r>
            <a:endParaRPr lang="en-US" altLang="zh-CN" sz="2400" b="1">
              <a:solidFill>
                <a:schemeClr val="tx2"/>
              </a:solidFill>
              <a:latin typeface="宋体" pitchFamily="2" charset="-122"/>
            </a:endParaRPr>
          </a:p>
        </p:txBody>
      </p:sp>
      <p:sp>
        <p:nvSpPr>
          <p:cNvPr id="32779" name="TextBox 3"/>
          <p:cNvSpPr txBox="1">
            <a:spLocks noChangeArrowheads="1"/>
          </p:cNvSpPr>
          <p:nvPr/>
        </p:nvSpPr>
        <p:spPr bwMode="auto">
          <a:xfrm>
            <a:off x="754360" y="1526877"/>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en-US" sz="2400" b="1" dirty="0">
                <a:latin typeface="仿宋_GB2312" pitchFamily="49" charset="-122"/>
                <a:ea typeface="仿宋_GB2312" pitchFamily="49" charset="-122"/>
              </a:rPr>
              <a:t>（一）使用剪贴板</a:t>
            </a:r>
            <a:endParaRPr lang="en-US" altLang="zh-CN" sz="2400" b="1" dirty="0">
              <a:latin typeface="仿宋_GB2312" pitchFamily="49" charset="-122"/>
              <a:ea typeface="仿宋_GB2312" pitchFamily="49" charset="-122"/>
            </a:endParaRPr>
          </a:p>
        </p:txBody>
      </p:sp>
      <p:sp>
        <p:nvSpPr>
          <p:cNvPr id="32780" name="TextBox 2"/>
          <p:cNvSpPr txBox="1">
            <a:spLocks noChangeArrowheads="1"/>
          </p:cNvSpPr>
          <p:nvPr/>
        </p:nvSpPr>
        <p:spPr bwMode="auto">
          <a:xfrm>
            <a:off x="846212" y="2107396"/>
            <a:ext cx="7542212" cy="391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nSpc>
                <a:spcPts val="2800"/>
              </a:lnSpc>
              <a:spcBef>
                <a:spcPct val="0"/>
              </a:spcBef>
              <a:buFontTx/>
              <a:buNone/>
            </a:pPr>
            <a:r>
              <a:rPr lang="zh-CN" altLang="zh-CN" sz="2200" b="1" dirty="0">
                <a:latin typeface="仿宋_GB2312" pitchFamily="49" charset="-122"/>
                <a:ea typeface="仿宋_GB2312" pitchFamily="49" charset="-122"/>
              </a:rPr>
              <a:t>（</a:t>
            </a:r>
            <a:r>
              <a:rPr lang="en-US" altLang="zh-CN" sz="2200" b="1" dirty="0">
                <a:latin typeface="仿宋_GB2312" pitchFamily="49" charset="-122"/>
                <a:ea typeface="仿宋_GB2312" pitchFamily="49" charset="-122"/>
              </a:rPr>
              <a:t>2</a:t>
            </a:r>
            <a:r>
              <a:rPr lang="zh-CN" altLang="zh-CN" sz="2200" b="1" dirty="0">
                <a:latin typeface="仿宋_GB2312" pitchFamily="49" charset="-122"/>
                <a:ea typeface="仿宋_GB2312" pitchFamily="49" charset="-122"/>
              </a:rPr>
              <a:t>）利用剪贴板复制屏幕</a:t>
            </a:r>
          </a:p>
          <a:p>
            <a:pPr>
              <a:lnSpc>
                <a:spcPts val="3000"/>
              </a:lnSpc>
              <a:spcBef>
                <a:spcPct val="0"/>
              </a:spcBef>
              <a:buFontTx/>
              <a:buNone/>
            </a:pPr>
            <a:r>
              <a:rPr lang="en-US" altLang="zh-CN" sz="2200" dirty="0">
                <a:latin typeface="仿宋_GB2312" pitchFamily="49" charset="-122"/>
                <a:ea typeface="仿宋_GB2312" pitchFamily="49" charset="-122"/>
              </a:rPr>
              <a:t>    </a:t>
            </a:r>
            <a:r>
              <a:rPr lang="en-US" altLang="zh-CN" sz="2000" dirty="0">
                <a:latin typeface="+mn-ea"/>
                <a:ea typeface="+mn-ea"/>
              </a:rPr>
              <a:t>Windows</a:t>
            </a:r>
            <a:r>
              <a:rPr lang="zh-CN" altLang="zh-CN" sz="2000" dirty="0">
                <a:latin typeface="+mn-ea"/>
                <a:ea typeface="+mn-ea"/>
              </a:rPr>
              <a:t>可以将屏幕画面复制到剪贴板，利用图形处理程序粘贴加工。</a:t>
            </a:r>
          </a:p>
          <a:p>
            <a:pPr>
              <a:lnSpc>
                <a:spcPts val="3000"/>
              </a:lnSpc>
              <a:spcBef>
                <a:spcPct val="0"/>
              </a:spcBef>
              <a:buFontTx/>
              <a:buNone/>
            </a:pPr>
            <a:r>
              <a:rPr lang="en-US" altLang="zh-CN" sz="2000" b="1" dirty="0">
                <a:latin typeface="仿宋_GB2312" pitchFamily="49" charset="-122"/>
                <a:ea typeface="仿宋_GB2312" pitchFamily="49" charset="-122"/>
              </a:rPr>
              <a:t>    </a:t>
            </a:r>
            <a:r>
              <a:rPr lang="zh-CN" altLang="zh-CN" sz="2000" b="1" dirty="0">
                <a:latin typeface="仿宋_GB2312" pitchFamily="49" charset="-122"/>
                <a:ea typeface="仿宋_GB2312" pitchFamily="49" charset="-122"/>
              </a:rPr>
              <a:t>①按【</a:t>
            </a:r>
            <a:r>
              <a:rPr lang="en-US" altLang="zh-CN" sz="2000" b="1" dirty="0" err="1">
                <a:latin typeface="仿宋_GB2312" pitchFamily="49" charset="-122"/>
                <a:ea typeface="仿宋_GB2312" pitchFamily="49" charset="-122"/>
              </a:rPr>
              <a:t>PrintScreen</a:t>
            </a:r>
            <a:r>
              <a:rPr lang="zh-CN" altLang="zh-CN" sz="2000" b="1" dirty="0">
                <a:latin typeface="仿宋_GB2312" pitchFamily="49" charset="-122"/>
                <a:ea typeface="仿宋_GB2312" pitchFamily="49" charset="-122"/>
              </a:rPr>
              <a:t>】键可以把屏幕上显示的整个画面图像复制到剪贴板上。</a:t>
            </a:r>
          </a:p>
          <a:p>
            <a:pPr>
              <a:lnSpc>
                <a:spcPts val="3000"/>
              </a:lnSpc>
              <a:spcBef>
                <a:spcPct val="0"/>
              </a:spcBef>
              <a:buFontTx/>
              <a:buNone/>
            </a:pPr>
            <a:r>
              <a:rPr lang="en-US" altLang="zh-CN" sz="2000" b="1" dirty="0">
                <a:latin typeface="仿宋_GB2312" pitchFamily="49" charset="-122"/>
                <a:ea typeface="仿宋_GB2312" pitchFamily="49" charset="-122"/>
              </a:rPr>
              <a:t>    </a:t>
            </a:r>
            <a:r>
              <a:rPr lang="zh-CN" altLang="zh-CN" sz="2000" b="1" dirty="0">
                <a:latin typeface="仿宋_GB2312" pitchFamily="49" charset="-122"/>
                <a:ea typeface="仿宋_GB2312" pitchFamily="49" charset="-122"/>
              </a:rPr>
              <a:t>②按【</a:t>
            </a:r>
            <a:r>
              <a:rPr lang="en-US" altLang="zh-CN" sz="2000" b="1" dirty="0">
                <a:latin typeface="仿宋_GB2312" pitchFamily="49" charset="-122"/>
                <a:ea typeface="仿宋_GB2312" pitchFamily="49" charset="-122"/>
              </a:rPr>
              <a:t>Alt+ </a:t>
            </a:r>
            <a:r>
              <a:rPr lang="en-US" altLang="zh-CN" sz="2000" b="1" dirty="0" err="1">
                <a:latin typeface="仿宋_GB2312" pitchFamily="49" charset="-122"/>
                <a:ea typeface="仿宋_GB2312" pitchFamily="49" charset="-122"/>
              </a:rPr>
              <a:t>PrintScreen</a:t>
            </a:r>
            <a:r>
              <a:rPr lang="zh-CN" altLang="zh-CN" sz="2000" b="1" dirty="0">
                <a:latin typeface="仿宋_GB2312" pitchFamily="49" charset="-122"/>
                <a:ea typeface="仿宋_GB2312" pitchFamily="49" charset="-122"/>
              </a:rPr>
              <a:t>】组合键可以把屏幕上当前窗口（或对话框）的整个画面图像复制到剪贴板上。</a:t>
            </a:r>
          </a:p>
          <a:p>
            <a:pPr>
              <a:lnSpc>
                <a:spcPts val="3000"/>
              </a:lnSpc>
              <a:spcBef>
                <a:spcPct val="0"/>
              </a:spcBef>
              <a:buFontTx/>
              <a:buNone/>
            </a:pPr>
            <a:r>
              <a:rPr lang="en-US" altLang="zh-CN" sz="2000" b="1" dirty="0">
                <a:latin typeface="仿宋_GB2312" pitchFamily="49" charset="-122"/>
                <a:ea typeface="仿宋_GB2312" pitchFamily="49" charset="-122"/>
              </a:rPr>
              <a:t>    </a:t>
            </a:r>
            <a:r>
              <a:rPr lang="zh-CN" altLang="zh-CN" sz="2000" b="1" dirty="0">
                <a:latin typeface="仿宋_GB2312" pitchFamily="49" charset="-122"/>
                <a:ea typeface="仿宋_GB2312" pitchFamily="49" charset="-122"/>
              </a:rPr>
              <a:t>③把屏幕上的画面图像复制到剪贴板上以后，选择“开始”→“所有程序”→“附件”→“画图”命令，打开“画图”软件窗口，在画图窗口进行粘贴，观察截取到的屏幕图像。</a:t>
            </a:r>
          </a:p>
        </p:txBody>
      </p:sp>
    </p:spTree>
  </p:cSld>
  <p:clrMapOvr>
    <a:masterClrMapping/>
  </p:clrMapOvr>
  <p:transition advTm="22922">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577850" y="11668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r>
              <a:rPr lang="en-US" altLang="zh-CN" sz="2200" b="1" dirty="0">
                <a:latin typeface="仿宋_GB2312" pitchFamily="49" charset="-122"/>
                <a:ea typeface="仿宋_GB2312" pitchFamily="49" charset="-122"/>
              </a:rPr>
              <a:t> </a:t>
            </a:r>
            <a:endParaRPr lang="en-US" altLang="zh-CN" sz="2200" b="1" dirty="0">
              <a:solidFill>
                <a:srgbClr val="0000FF"/>
              </a:solidFill>
              <a:latin typeface="仿宋_GB2312" pitchFamily="49" charset="-122"/>
              <a:ea typeface="仿宋_GB2312" pitchFamily="49" charset="-122"/>
            </a:endParaRPr>
          </a:p>
        </p:txBody>
      </p:sp>
      <p:sp>
        <p:nvSpPr>
          <p:cNvPr id="33795"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3796"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3797"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3798"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3799"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3800"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3801" name="标题 7"/>
          <p:cNvSpPr>
            <a:spLocks noGrp="1"/>
          </p:cNvSpPr>
          <p:nvPr>
            <p:ph type="title" idx="4294967295"/>
          </p:nvPr>
        </p:nvSpPr>
        <p:spPr>
          <a:xfrm>
            <a:off x="-26988" y="249238"/>
            <a:ext cx="9170988" cy="785812"/>
          </a:xfrm>
        </p:spPr>
        <p:txBody>
          <a:bodyPr anchor="t"/>
          <a:lstStyle/>
          <a:p>
            <a:pPr eaLnBrk="1" hangingPunct="1"/>
            <a:r>
              <a:rPr lang="zh-CN" altLang="en-US" smtClean="0">
                <a:latin typeface="隶书" pitchFamily="49" charset="-122"/>
                <a:ea typeface="隶书" pitchFamily="49" charset="-122"/>
              </a:rPr>
              <a:t>四、项目拓展</a:t>
            </a:r>
          </a:p>
        </p:txBody>
      </p:sp>
      <p:sp>
        <p:nvSpPr>
          <p:cNvPr id="33802" name="Rectangle 11"/>
          <p:cNvSpPr>
            <a:spLocks noChangeArrowheads="1"/>
          </p:cNvSpPr>
          <p:nvPr/>
        </p:nvSpPr>
        <p:spPr bwMode="auto">
          <a:xfrm>
            <a:off x="1050925" y="1519238"/>
            <a:ext cx="73914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50000"/>
              </a:lnSpc>
              <a:spcBef>
                <a:spcPct val="50000"/>
              </a:spcBef>
              <a:spcAft>
                <a:spcPct val="10000"/>
              </a:spcAft>
              <a:buFontTx/>
              <a:buNone/>
            </a:pPr>
            <a:r>
              <a:rPr lang="zh-CN" altLang="en-US" sz="2400" b="1">
                <a:solidFill>
                  <a:schemeClr val="tx2"/>
                </a:solidFill>
                <a:latin typeface="宋体" pitchFamily="2" charset="-122"/>
              </a:rPr>
              <a:t>    </a:t>
            </a:r>
            <a:endParaRPr lang="en-US" altLang="zh-CN" sz="2400" b="1">
              <a:solidFill>
                <a:schemeClr val="tx2"/>
              </a:solidFill>
              <a:latin typeface="宋体" pitchFamily="2" charset="-122"/>
            </a:endParaRPr>
          </a:p>
        </p:txBody>
      </p:sp>
      <p:sp>
        <p:nvSpPr>
          <p:cNvPr id="33803" name="TextBox 3"/>
          <p:cNvSpPr txBox="1">
            <a:spLocks noChangeArrowheads="1"/>
          </p:cNvSpPr>
          <p:nvPr/>
        </p:nvSpPr>
        <p:spPr bwMode="auto">
          <a:xfrm>
            <a:off x="611188" y="1454150"/>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en-US" sz="2400" b="1">
                <a:latin typeface="仿宋_GB2312" pitchFamily="49" charset="-122"/>
                <a:ea typeface="仿宋_GB2312" pitchFamily="49" charset="-122"/>
              </a:rPr>
              <a:t>（二）创建桌面快捷方式</a:t>
            </a:r>
            <a:endParaRPr lang="en-US" altLang="zh-CN" sz="2400" b="1">
              <a:latin typeface="仿宋_GB2312" pitchFamily="49" charset="-122"/>
              <a:ea typeface="仿宋_GB2312" pitchFamily="49" charset="-122"/>
            </a:endParaRPr>
          </a:p>
        </p:txBody>
      </p:sp>
      <p:sp>
        <p:nvSpPr>
          <p:cNvPr id="33804" name="TextBox 2"/>
          <p:cNvSpPr txBox="1">
            <a:spLocks noChangeArrowheads="1"/>
          </p:cNvSpPr>
          <p:nvPr/>
        </p:nvSpPr>
        <p:spPr bwMode="auto">
          <a:xfrm>
            <a:off x="684213" y="1955800"/>
            <a:ext cx="7854950"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nSpc>
                <a:spcPts val="2600"/>
              </a:lnSpc>
              <a:spcBef>
                <a:spcPct val="0"/>
              </a:spcBef>
              <a:buFontTx/>
              <a:buNone/>
            </a:pPr>
            <a:r>
              <a:rPr lang="en-US" altLang="zh-CN" sz="2000" dirty="0">
                <a:latin typeface="+mn-ea"/>
                <a:ea typeface="+mn-ea"/>
              </a:rPr>
              <a:t>    </a:t>
            </a:r>
            <a:r>
              <a:rPr lang="zh-CN" altLang="zh-CN" sz="2000" dirty="0" smtClean="0">
                <a:latin typeface="+mn-ea"/>
                <a:ea typeface="+mn-ea"/>
              </a:rPr>
              <a:t>把</a:t>
            </a:r>
            <a:r>
              <a:rPr lang="zh-CN" altLang="zh-CN" sz="2000" dirty="0">
                <a:latin typeface="+mn-ea"/>
                <a:ea typeface="+mn-ea"/>
              </a:rPr>
              <a:t>最常用的文件或文件夹放在方便触及的位置是提高工作效率的常用手段，桌面无疑是最佳选择。为此，在桌面只保存文件或文件夹的快捷方式，以后双击桌面上保存的快捷方式，等同于直接打开该文件或文件夹。</a:t>
            </a:r>
            <a:endParaRPr lang="en-US" altLang="zh-CN" sz="2000" dirty="0">
              <a:latin typeface="+mn-ea"/>
              <a:ea typeface="+mn-ea"/>
            </a:endParaRPr>
          </a:p>
          <a:p>
            <a:pPr>
              <a:lnSpc>
                <a:spcPts val="2600"/>
              </a:lnSpc>
              <a:spcBef>
                <a:spcPct val="0"/>
              </a:spcBef>
              <a:buFontTx/>
              <a:buNone/>
            </a:pPr>
            <a:r>
              <a:rPr lang="en-US" altLang="zh-CN" sz="2000" dirty="0">
                <a:latin typeface="+mn-ea"/>
                <a:ea typeface="+mn-ea"/>
              </a:rPr>
              <a:t>    </a:t>
            </a:r>
            <a:r>
              <a:rPr lang="zh-CN" altLang="zh-CN" sz="2000" dirty="0">
                <a:latin typeface="+mn-ea"/>
                <a:ea typeface="+mn-ea"/>
              </a:rPr>
              <a:t>快捷方式是对文件或文件夹引用的一种链接，在桌面放置的快捷方式并不是文件或文件夹的真正实体，它只占用非常小的存储空间，只为可以非常方便地引用文件或文件夹。以后删除文件或文件夹的快捷方式，相当于扔掉了一张名片，其对应的实体文件或文件夹并不会删除。</a:t>
            </a:r>
          </a:p>
          <a:p>
            <a:pPr>
              <a:lnSpc>
                <a:spcPts val="2600"/>
              </a:lnSpc>
              <a:spcBef>
                <a:spcPct val="0"/>
              </a:spcBef>
              <a:buFontTx/>
              <a:buNone/>
            </a:pPr>
            <a:r>
              <a:rPr lang="en-US" altLang="zh-CN" sz="2200" dirty="0">
                <a:latin typeface="仿宋_GB2312" pitchFamily="49" charset="-122"/>
                <a:ea typeface="仿宋_GB2312" pitchFamily="49" charset="-122"/>
              </a:rPr>
              <a:t>    </a:t>
            </a:r>
            <a:r>
              <a:rPr lang="zh-CN" altLang="zh-CN" sz="2200" b="1" dirty="0">
                <a:latin typeface="仿宋_GB2312" pitchFamily="49" charset="-122"/>
                <a:ea typeface="仿宋_GB2312" pitchFamily="49" charset="-122"/>
              </a:rPr>
              <a:t>操作方法：右击选中的文件或文件夹，选择快捷菜单中的“发送到”→“桌面快捷方式”命令；系统执行该命令后桌面上出现其快捷方式图标。</a:t>
            </a:r>
          </a:p>
        </p:txBody>
      </p:sp>
    </p:spTree>
  </p:cSld>
  <p:clrMapOvr>
    <a:masterClrMapping/>
  </p:clrMapOvr>
  <p:transition advTm="22922">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577850" y="11668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r>
              <a:rPr lang="en-US" altLang="zh-CN" sz="2200" b="1" dirty="0">
                <a:latin typeface="仿宋_GB2312" pitchFamily="49" charset="-122"/>
                <a:ea typeface="仿宋_GB2312" pitchFamily="49" charset="-122"/>
              </a:rPr>
              <a:t> </a:t>
            </a:r>
            <a:endParaRPr lang="en-US" altLang="zh-CN" sz="2200" b="1" dirty="0">
              <a:solidFill>
                <a:srgbClr val="0000FF"/>
              </a:solidFill>
              <a:latin typeface="仿宋_GB2312" pitchFamily="49" charset="-122"/>
              <a:ea typeface="仿宋_GB2312" pitchFamily="49" charset="-122"/>
            </a:endParaRPr>
          </a:p>
        </p:txBody>
      </p:sp>
      <p:sp>
        <p:nvSpPr>
          <p:cNvPr id="34819"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4820"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4821"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4822"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4823"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4824"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4825" name="标题 7"/>
          <p:cNvSpPr>
            <a:spLocks noGrp="1"/>
          </p:cNvSpPr>
          <p:nvPr>
            <p:ph type="title" idx="4294967295"/>
          </p:nvPr>
        </p:nvSpPr>
        <p:spPr>
          <a:xfrm>
            <a:off x="-26988" y="249238"/>
            <a:ext cx="9170988" cy="785812"/>
          </a:xfrm>
        </p:spPr>
        <p:txBody>
          <a:bodyPr anchor="t"/>
          <a:lstStyle/>
          <a:p>
            <a:pPr eaLnBrk="1" hangingPunct="1"/>
            <a:r>
              <a:rPr lang="zh-CN" altLang="en-US" smtClean="0">
                <a:latin typeface="隶书" pitchFamily="49" charset="-122"/>
                <a:ea typeface="隶书" pitchFamily="49" charset="-122"/>
              </a:rPr>
              <a:t>四、项目拓展</a:t>
            </a:r>
          </a:p>
        </p:txBody>
      </p:sp>
      <p:sp>
        <p:nvSpPr>
          <p:cNvPr id="34826" name="Rectangle 11"/>
          <p:cNvSpPr>
            <a:spLocks noChangeArrowheads="1"/>
          </p:cNvSpPr>
          <p:nvPr/>
        </p:nvSpPr>
        <p:spPr bwMode="auto">
          <a:xfrm>
            <a:off x="1050925" y="1519238"/>
            <a:ext cx="73914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50000"/>
              </a:lnSpc>
              <a:spcBef>
                <a:spcPct val="50000"/>
              </a:spcBef>
              <a:spcAft>
                <a:spcPct val="10000"/>
              </a:spcAft>
              <a:buFontTx/>
              <a:buNone/>
            </a:pPr>
            <a:r>
              <a:rPr lang="zh-CN" altLang="en-US" sz="2400" b="1">
                <a:solidFill>
                  <a:schemeClr val="tx2"/>
                </a:solidFill>
                <a:latin typeface="宋体" pitchFamily="2" charset="-122"/>
              </a:rPr>
              <a:t>    </a:t>
            </a:r>
            <a:endParaRPr lang="en-US" altLang="zh-CN" sz="2400" b="1">
              <a:solidFill>
                <a:schemeClr val="tx2"/>
              </a:solidFill>
              <a:latin typeface="宋体" pitchFamily="2" charset="-122"/>
            </a:endParaRPr>
          </a:p>
        </p:txBody>
      </p:sp>
      <p:sp>
        <p:nvSpPr>
          <p:cNvPr id="34827" name="TextBox 3"/>
          <p:cNvSpPr txBox="1">
            <a:spLocks noChangeArrowheads="1"/>
          </p:cNvSpPr>
          <p:nvPr/>
        </p:nvSpPr>
        <p:spPr bwMode="auto">
          <a:xfrm>
            <a:off x="611188" y="1350963"/>
            <a:ext cx="525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en-US" sz="2400" b="1">
                <a:latin typeface="仿宋_GB2312" pitchFamily="49" charset="-122"/>
                <a:ea typeface="仿宋_GB2312" pitchFamily="49" charset="-122"/>
              </a:rPr>
              <a:t>（三）加密文件和文件夹</a:t>
            </a:r>
            <a:endParaRPr lang="en-US" altLang="zh-CN" sz="2400" b="1">
              <a:latin typeface="仿宋_GB2312" pitchFamily="49" charset="-122"/>
              <a:ea typeface="仿宋_GB2312" pitchFamily="49" charset="-122"/>
            </a:endParaRPr>
          </a:p>
        </p:txBody>
      </p:sp>
      <p:sp>
        <p:nvSpPr>
          <p:cNvPr id="34828" name="TextBox 2"/>
          <p:cNvSpPr txBox="1">
            <a:spLocks noChangeArrowheads="1"/>
          </p:cNvSpPr>
          <p:nvPr/>
        </p:nvSpPr>
        <p:spPr bwMode="auto">
          <a:xfrm>
            <a:off x="804863" y="1844675"/>
            <a:ext cx="7727950"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spcBef>
                <a:spcPct val="0"/>
              </a:spcBef>
              <a:buFontTx/>
              <a:buNone/>
            </a:pPr>
            <a:r>
              <a:rPr lang="zh-CN" altLang="en-US" sz="2000" dirty="0">
                <a:latin typeface="仿宋_GB2312" pitchFamily="49" charset="-122"/>
                <a:ea typeface="仿宋_GB2312" pitchFamily="49" charset="-122"/>
              </a:rPr>
              <a:t> </a:t>
            </a:r>
            <a:r>
              <a:rPr lang="en-US" altLang="zh-CN" sz="2000" b="1" dirty="0">
                <a:latin typeface="仿宋_GB2312" pitchFamily="49" charset="-122"/>
                <a:ea typeface="仿宋_GB2312" pitchFamily="49" charset="-122"/>
              </a:rPr>
              <a:t>1</a:t>
            </a:r>
            <a:r>
              <a:rPr lang="zh-CN" altLang="zh-CN" sz="2000" b="1" dirty="0">
                <a:latin typeface="仿宋_GB2312" pitchFamily="49" charset="-122"/>
                <a:ea typeface="仿宋_GB2312" pitchFamily="49" charset="-122"/>
              </a:rPr>
              <a:t>、加密文件和文件夹</a:t>
            </a:r>
            <a:endParaRPr lang="zh-CN" altLang="zh-CN" sz="2000" dirty="0">
              <a:latin typeface="仿宋_GB2312" pitchFamily="49" charset="-122"/>
              <a:ea typeface="仿宋_GB2312" pitchFamily="49" charset="-122"/>
            </a:endParaRPr>
          </a:p>
          <a:p>
            <a:pPr>
              <a:spcBef>
                <a:spcPct val="0"/>
              </a:spcBef>
              <a:buFontTx/>
              <a:buNone/>
            </a:pPr>
            <a:r>
              <a:rPr lang="en-US" altLang="zh-CN" sz="2000" b="1" dirty="0">
                <a:latin typeface="仿宋_GB2312" pitchFamily="49" charset="-122"/>
                <a:ea typeface="仿宋_GB2312" pitchFamily="49" charset="-122"/>
              </a:rPr>
              <a:t>    </a:t>
            </a:r>
            <a:r>
              <a:rPr lang="zh-CN" altLang="zh-CN" sz="2000" dirty="0">
                <a:latin typeface="仿宋_GB2312" pitchFamily="49" charset="-122"/>
                <a:ea typeface="仿宋_GB2312" pitchFamily="49" charset="-122"/>
              </a:rPr>
              <a:t>加密文件和文件夹的具体操作步骤如下：</a:t>
            </a:r>
          </a:p>
          <a:p>
            <a:pPr>
              <a:spcBef>
                <a:spcPct val="0"/>
              </a:spcBef>
              <a:buFontTx/>
              <a:buNone/>
            </a:pPr>
            <a:r>
              <a:rPr lang="en-US" altLang="zh-CN" sz="2000" b="1" dirty="0">
                <a:latin typeface="仿宋_GB2312" pitchFamily="49" charset="-122"/>
                <a:ea typeface="仿宋_GB2312" pitchFamily="49" charset="-122"/>
              </a:rPr>
              <a:t>   </a:t>
            </a:r>
            <a:r>
              <a:rPr lang="zh-CN" altLang="zh-CN" sz="2000" b="1" dirty="0">
                <a:latin typeface="仿宋_GB2312" pitchFamily="49" charset="-122"/>
                <a:ea typeface="仿宋_GB2312" pitchFamily="49" charset="-122"/>
              </a:rPr>
              <a:t>（</a:t>
            </a:r>
            <a:r>
              <a:rPr lang="en-US" altLang="zh-CN" sz="2000" b="1" dirty="0">
                <a:latin typeface="仿宋_GB2312" pitchFamily="49" charset="-122"/>
                <a:ea typeface="仿宋_GB2312" pitchFamily="49" charset="-122"/>
              </a:rPr>
              <a:t>1</a:t>
            </a:r>
            <a:r>
              <a:rPr lang="zh-CN" altLang="zh-CN" sz="2000" b="1" dirty="0">
                <a:latin typeface="仿宋_GB2312" pitchFamily="49" charset="-122"/>
                <a:ea typeface="仿宋_GB2312" pitchFamily="49" charset="-122"/>
              </a:rPr>
              <a:t>）选中要加密的文件和文件夹右击，从弹出的快捷菜单中选择“属性”命令。</a:t>
            </a:r>
          </a:p>
          <a:p>
            <a:pPr>
              <a:spcBef>
                <a:spcPct val="0"/>
              </a:spcBef>
              <a:buFontTx/>
              <a:buNone/>
            </a:pPr>
            <a:r>
              <a:rPr lang="en-US" altLang="zh-CN" sz="2000" b="1" dirty="0">
                <a:latin typeface="仿宋_GB2312" pitchFamily="49" charset="-122"/>
                <a:ea typeface="仿宋_GB2312" pitchFamily="49" charset="-122"/>
              </a:rPr>
              <a:t>   </a:t>
            </a:r>
            <a:r>
              <a:rPr lang="zh-CN" altLang="zh-CN" sz="2000" b="1" dirty="0">
                <a:latin typeface="仿宋_GB2312" pitchFamily="49" charset="-122"/>
                <a:ea typeface="仿宋_GB2312" pitchFamily="49" charset="-122"/>
              </a:rPr>
              <a:t>（</a:t>
            </a:r>
            <a:r>
              <a:rPr lang="en-US" altLang="zh-CN" sz="2000" b="1" dirty="0">
                <a:latin typeface="仿宋_GB2312" pitchFamily="49" charset="-122"/>
                <a:ea typeface="仿宋_GB2312" pitchFamily="49" charset="-122"/>
              </a:rPr>
              <a:t>2</a:t>
            </a:r>
            <a:r>
              <a:rPr lang="zh-CN" altLang="zh-CN" sz="2000" b="1" dirty="0">
                <a:latin typeface="仿宋_GB2312" pitchFamily="49" charset="-122"/>
                <a:ea typeface="仿宋_GB2312" pitchFamily="49" charset="-122"/>
              </a:rPr>
              <a:t>）弹出“属性”对话框，切换到“常规”选项卡。</a:t>
            </a:r>
          </a:p>
          <a:p>
            <a:pPr>
              <a:spcBef>
                <a:spcPct val="0"/>
              </a:spcBef>
              <a:buFontTx/>
              <a:buNone/>
            </a:pPr>
            <a:r>
              <a:rPr lang="en-US" altLang="zh-CN" sz="2000" b="1" dirty="0">
                <a:latin typeface="仿宋_GB2312" pitchFamily="49" charset="-122"/>
                <a:ea typeface="仿宋_GB2312" pitchFamily="49" charset="-122"/>
              </a:rPr>
              <a:t>   </a:t>
            </a:r>
            <a:r>
              <a:rPr lang="zh-CN" altLang="zh-CN" sz="2000" b="1" dirty="0">
                <a:latin typeface="仿宋_GB2312" pitchFamily="49" charset="-122"/>
                <a:ea typeface="仿宋_GB2312" pitchFamily="49" charset="-122"/>
              </a:rPr>
              <a:t>（</a:t>
            </a:r>
            <a:r>
              <a:rPr lang="en-US" altLang="zh-CN" sz="2000" b="1" dirty="0">
                <a:latin typeface="仿宋_GB2312" pitchFamily="49" charset="-122"/>
                <a:ea typeface="仿宋_GB2312" pitchFamily="49" charset="-122"/>
              </a:rPr>
              <a:t>3</a:t>
            </a:r>
            <a:r>
              <a:rPr lang="zh-CN" altLang="zh-CN" sz="2000" b="1" dirty="0">
                <a:latin typeface="仿宋_GB2312" pitchFamily="49" charset="-122"/>
                <a:ea typeface="仿宋_GB2312" pitchFamily="49" charset="-122"/>
              </a:rPr>
              <a:t>）单击“高级”按钮，弹出“高级属性”对话框，选中“压缩或加密属性”组合框中的“加密内容以便保护数据”复选框。</a:t>
            </a:r>
          </a:p>
          <a:p>
            <a:pPr>
              <a:spcBef>
                <a:spcPct val="0"/>
              </a:spcBef>
              <a:buFontTx/>
              <a:buNone/>
            </a:pPr>
            <a:r>
              <a:rPr lang="en-US" altLang="zh-CN" sz="2000" b="1" dirty="0">
                <a:latin typeface="仿宋_GB2312" pitchFamily="49" charset="-122"/>
                <a:ea typeface="仿宋_GB2312" pitchFamily="49" charset="-122"/>
              </a:rPr>
              <a:t>   </a:t>
            </a:r>
            <a:r>
              <a:rPr lang="zh-CN" altLang="zh-CN" sz="2000" b="1" dirty="0">
                <a:latin typeface="仿宋_GB2312" pitchFamily="49" charset="-122"/>
                <a:ea typeface="仿宋_GB2312" pitchFamily="49" charset="-122"/>
              </a:rPr>
              <a:t>（</a:t>
            </a:r>
            <a:r>
              <a:rPr lang="en-US" altLang="zh-CN" sz="2000" b="1" dirty="0">
                <a:latin typeface="仿宋_GB2312" pitchFamily="49" charset="-122"/>
                <a:ea typeface="仿宋_GB2312" pitchFamily="49" charset="-122"/>
              </a:rPr>
              <a:t>4</a:t>
            </a:r>
            <a:r>
              <a:rPr lang="zh-CN" altLang="zh-CN" sz="2000" b="1" dirty="0">
                <a:latin typeface="仿宋_GB2312" pitchFamily="49" charset="-122"/>
                <a:ea typeface="仿宋_GB2312" pitchFamily="49" charset="-122"/>
              </a:rPr>
              <a:t>）单击“确定”按钮，返回“属性”对话框，单击“确定”按钮，弹出加密警告对话框，选择“加密文件及其父文件夹”或者“只加密文件”单选按钮，此处选中“加密文件及其父文件夹”单选按钮。 </a:t>
            </a:r>
          </a:p>
          <a:p>
            <a:pPr>
              <a:spcBef>
                <a:spcPct val="0"/>
              </a:spcBef>
              <a:buFontTx/>
              <a:buNone/>
            </a:pPr>
            <a:r>
              <a:rPr lang="en-US" altLang="zh-CN" sz="2000" b="1" dirty="0">
                <a:latin typeface="仿宋_GB2312" pitchFamily="49" charset="-122"/>
                <a:ea typeface="仿宋_GB2312" pitchFamily="49" charset="-122"/>
              </a:rPr>
              <a:t>   </a:t>
            </a:r>
            <a:r>
              <a:rPr lang="zh-CN" altLang="zh-CN" sz="2000" b="1" dirty="0">
                <a:latin typeface="仿宋_GB2312" pitchFamily="49" charset="-122"/>
                <a:ea typeface="仿宋_GB2312" pitchFamily="49" charset="-122"/>
              </a:rPr>
              <a:t>（</a:t>
            </a:r>
            <a:r>
              <a:rPr lang="en-US" altLang="zh-CN" sz="2000" b="1" dirty="0">
                <a:latin typeface="仿宋_GB2312" pitchFamily="49" charset="-122"/>
                <a:ea typeface="仿宋_GB2312" pitchFamily="49" charset="-122"/>
              </a:rPr>
              <a:t>5</a:t>
            </a:r>
            <a:r>
              <a:rPr lang="zh-CN" altLang="zh-CN" sz="2000" b="1" dirty="0">
                <a:latin typeface="仿宋_GB2312" pitchFamily="49" charset="-122"/>
                <a:ea typeface="仿宋_GB2312" pitchFamily="49" charset="-122"/>
              </a:rPr>
              <a:t>）单击“确定”按钮，此时开始对所选的文件夹进行加密。完成加密后，可以看到被加密的文件夹的名称已经呈现绿色显示，表明文件夹已经被成功加密。</a:t>
            </a:r>
          </a:p>
        </p:txBody>
      </p:sp>
    </p:spTree>
  </p:cSld>
  <p:clrMapOvr>
    <a:masterClrMapping/>
  </p:clrMapOvr>
  <p:transition advTm="22922">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577850" y="11668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r>
              <a:rPr lang="en-US" altLang="zh-CN" sz="2200" b="1" dirty="0">
                <a:latin typeface="仿宋_GB2312" pitchFamily="49" charset="-122"/>
                <a:ea typeface="仿宋_GB2312" pitchFamily="49" charset="-122"/>
              </a:rPr>
              <a:t> </a:t>
            </a:r>
            <a:endParaRPr lang="en-US" altLang="zh-CN" sz="2200" b="1" dirty="0">
              <a:solidFill>
                <a:srgbClr val="0000FF"/>
              </a:solidFill>
              <a:latin typeface="仿宋_GB2312" pitchFamily="49" charset="-122"/>
              <a:ea typeface="仿宋_GB2312" pitchFamily="49" charset="-122"/>
            </a:endParaRPr>
          </a:p>
        </p:txBody>
      </p:sp>
      <p:sp>
        <p:nvSpPr>
          <p:cNvPr id="35843"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5844"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5845"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5846"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5847"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5848"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5849" name="标题 7"/>
          <p:cNvSpPr>
            <a:spLocks noGrp="1"/>
          </p:cNvSpPr>
          <p:nvPr>
            <p:ph type="title" idx="4294967295"/>
          </p:nvPr>
        </p:nvSpPr>
        <p:spPr>
          <a:xfrm>
            <a:off x="-26988" y="249238"/>
            <a:ext cx="9170988" cy="785812"/>
          </a:xfrm>
        </p:spPr>
        <p:txBody>
          <a:bodyPr anchor="t"/>
          <a:lstStyle/>
          <a:p>
            <a:pPr eaLnBrk="1" hangingPunct="1"/>
            <a:r>
              <a:rPr lang="zh-CN" altLang="en-US" smtClean="0">
                <a:latin typeface="隶书" pitchFamily="49" charset="-122"/>
                <a:ea typeface="隶书" pitchFamily="49" charset="-122"/>
              </a:rPr>
              <a:t>四、项目拓展</a:t>
            </a:r>
          </a:p>
        </p:txBody>
      </p:sp>
      <p:sp>
        <p:nvSpPr>
          <p:cNvPr id="35850" name="Rectangle 11"/>
          <p:cNvSpPr>
            <a:spLocks noChangeArrowheads="1"/>
          </p:cNvSpPr>
          <p:nvPr/>
        </p:nvSpPr>
        <p:spPr bwMode="auto">
          <a:xfrm>
            <a:off x="1050925" y="1519238"/>
            <a:ext cx="73914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50000"/>
              </a:lnSpc>
              <a:spcBef>
                <a:spcPct val="50000"/>
              </a:spcBef>
              <a:spcAft>
                <a:spcPct val="10000"/>
              </a:spcAft>
              <a:buFontTx/>
              <a:buNone/>
            </a:pPr>
            <a:r>
              <a:rPr lang="zh-CN" altLang="en-US" sz="2400" b="1">
                <a:solidFill>
                  <a:schemeClr val="tx2"/>
                </a:solidFill>
                <a:latin typeface="宋体" pitchFamily="2" charset="-122"/>
              </a:rPr>
              <a:t>    </a:t>
            </a:r>
            <a:endParaRPr lang="en-US" altLang="zh-CN" sz="2400" b="1">
              <a:solidFill>
                <a:schemeClr val="tx2"/>
              </a:solidFill>
              <a:latin typeface="宋体" pitchFamily="2" charset="-122"/>
            </a:endParaRPr>
          </a:p>
        </p:txBody>
      </p:sp>
      <p:sp>
        <p:nvSpPr>
          <p:cNvPr id="35851" name="TextBox 3"/>
          <p:cNvSpPr txBox="1">
            <a:spLocks noChangeArrowheads="1"/>
          </p:cNvSpPr>
          <p:nvPr/>
        </p:nvSpPr>
        <p:spPr bwMode="auto">
          <a:xfrm>
            <a:off x="611188" y="1350963"/>
            <a:ext cx="525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en-US" sz="2400" b="1">
                <a:latin typeface="仿宋_GB2312" pitchFamily="49" charset="-122"/>
                <a:ea typeface="仿宋_GB2312" pitchFamily="49" charset="-122"/>
              </a:rPr>
              <a:t>（三）加密文件和文件夹</a:t>
            </a:r>
            <a:endParaRPr lang="en-US" altLang="zh-CN" sz="2400" b="1">
              <a:latin typeface="仿宋_GB2312" pitchFamily="49" charset="-122"/>
              <a:ea typeface="仿宋_GB2312" pitchFamily="49" charset="-122"/>
            </a:endParaRPr>
          </a:p>
        </p:txBody>
      </p:sp>
      <p:sp>
        <p:nvSpPr>
          <p:cNvPr id="35852" name="TextBox 2"/>
          <p:cNvSpPr txBox="1">
            <a:spLocks noChangeArrowheads="1"/>
          </p:cNvSpPr>
          <p:nvPr/>
        </p:nvSpPr>
        <p:spPr bwMode="auto">
          <a:xfrm>
            <a:off x="739775" y="1836738"/>
            <a:ext cx="78549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spcBef>
                <a:spcPct val="0"/>
              </a:spcBef>
              <a:buFontTx/>
              <a:buNone/>
            </a:pPr>
            <a:r>
              <a:rPr lang="zh-CN" altLang="en-US" sz="2000" dirty="0">
                <a:latin typeface="仿宋_GB2312" pitchFamily="49" charset="-122"/>
                <a:ea typeface="仿宋_GB2312" pitchFamily="49" charset="-122"/>
              </a:rPr>
              <a:t> </a:t>
            </a:r>
            <a:r>
              <a:rPr lang="en-US" altLang="zh-CN" sz="2000" b="1" dirty="0">
                <a:latin typeface="仿宋_GB2312" pitchFamily="49" charset="-122"/>
                <a:ea typeface="仿宋_GB2312" pitchFamily="49" charset="-122"/>
              </a:rPr>
              <a:t>2</a:t>
            </a:r>
            <a:r>
              <a:rPr lang="zh-CN" altLang="zh-CN" sz="2000" b="1" dirty="0">
                <a:latin typeface="仿宋_GB2312" pitchFamily="49" charset="-122"/>
                <a:ea typeface="仿宋_GB2312" pitchFamily="49" charset="-122"/>
              </a:rPr>
              <a:t>、</a:t>
            </a:r>
            <a:r>
              <a:rPr lang="zh-CN" altLang="en-US" sz="2000" b="1" dirty="0">
                <a:latin typeface="仿宋_GB2312" pitchFamily="49" charset="-122"/>
                <a:ea typeface="仿宋_GB2312" pitchFamily="49" charset="-122"/>
              </a:rPr>
              <a:t>解</a:t>
            </a:r>
            <a:r>
              <a:rPr lang="zh-CN" altLang="zh-CN" sz="2000" b="1" dirty="0">
                <a:latin typeface="仿宋_GB2312" pitchFamily="49" charset="-122"/>
                <a:ea typeface="仿宋_GB2312" pitchFamily="49" charset="-122"/>
              </a:rPr>
              <a:t>密文件和文件夹</a:t>
            </a:r>
            <a:endParaRPr lang="zh-CN" altLang="zh-CN" sz="2000" dirty="0">
              <a:latin typeface="仿宋_GB2312" pitchFamily="49" charset="-122"/>
              <a:ea typeface="仿宋_GB2312" pitchFamily="49" charset="-122"/>
            </a:endParaRPr>
          </a:p>
          <a:p>
            <a:pPr>
              <a:spcBef>
                <a:spcPct val="0"/>
              </a:spcBef>
              <a:buFontTx/>
              <a:buNone/>
            </a:pPr>
            <a:r>
              <a:rPr lang="en-US" altLang="zh-CN" sz="2000" b="1" dirty="0">
                <a:latin typeface="仿宋_GB2312" pitchFamily="49" charset="-122"/>
                <a:ea typeface="仿宋_GB2312" pitchFamily="49" charset="-122"/>
              </a:rPr>
              <a:t>    </a:t>
            </a:r>
            <a:r>
              <a:rPr lang="zh-CN" altLang="zh-CN" sz="2000" dirty="0">
                <a:latin typeface="仿宋_GB2312" pitchFamily="49" charset="-122"/>
                <a:ea typeface="仿宋_GB2312" pitchFamily="49" charset="-122"/>
              </a:rPr>
              <a:t>如果想要恢复已加密的文件或文件夹，具体步骤如下：</a:t>
            </a:r>
          </a:p>
          <a:p>
            <a:pPr>
              <a:spcBef>
                <a:spcPct val="0"/>
              </a:spcBef>
              <a:buFontTx/>
              <a:buNone/>
            </a:pPr>
            <a:r>
              <a:rPr lang="en-US" altLang="zh-CN" sz="2000" b="1" dirty="0">
                <a:latin typeface="仿宋_GB2312" pitchFamily="49" charset="-122"/>
                <a:ea typeface="仿宋_GB2312" pitchFamily="49" charset="-122"/>
              </a:rPr>
              <a:t>   </a:t>
            </a:r>
            <a:r>
              <a:rPr lang="zh-CN" altLang="zh-CN" sz="2000" b="1" dirty="0">
                <a:latin typeface="仿宋_GB2312" pitchFamily="49" charset="-122"/>
                <a:ea typeface="仿宋_GB2312" pitchFamily="49" charset="-122"/>
              </a:rPr>
              <a:t>（</a:t>
            </a:r>
            <a:r>
              <a:rPr lang="en-US" altLang="zh-CN" sz="2000" b="1" dirty="0">
                <a:latin typeface="仿宋_GB2312" pitchFamily="49" charset="-122"/>
                <a:ea typeface="仿宋_GB2312" pitchFamily="49" charset="-122"/>
              </a:rPr>
              <a:t>1</a:t>
            </a:r>
            <a:r>
              <a:rPr lang="zh-CN" altLang="zh-CN" sz="2000" b="1" dirty="0">
                <a:latin typeface="仿宋_GB2312" pitchFamily="49" charset="-122"/>
                <a:ea typeface="仿宋_GB2312" pitchFamily="49" charset="-122"/>
              </a:rPr>
              <a:t>）选择要解密的文件或文件夹右击，从弹出的快捷菜单中选择“属性”命令。</a:t>
            </a:r>
          </a:p>
          <a:p>
            <a:pPr>
              <a:spcBef>
                <a:spcPct val="0"/>
              </a:spcBef>
              <a:buFontTx/>
              <a:buNone/>
            </a:pPr>
            <a:r>
              <a:rPr lang="en-US" altLang="zh-CN" sz="2000" b="1" dirty="0">
                <a:latin typeface="仿宋_GB2312" pitchFamily="49" charset="-122"/>
                <a:ea typeface="仿宋_GB2312" pitchFamily="49" charset="-122"/>
              </a:rPr>
              <a:t>   </a:t>
            </a:r>
            <a:r>
              <a:rPr lang="zh-CN" altLang="zh-CN" sz="2000" b="1" dirty="0">
                <a:latin typeface="仿宋_GB2312" pitchFamily="49" charset="-122"/>
                <a:ea typeface="仿宋_GB2312" pitchFamily="49" charset="-122"/>
              </a:rPr>
              <a:t>（</a:t>
            </a:r>
            <a:r>
              <a:rPr lang="en-US" altLang="zh-CN" sz="2000" b="1" dirty="0">
                <a:latin typeface="仿宋_GB2312" pitchFamily="49" charset="-122"/>
                <a:ea typeface="仿宋_GB2312" pitchFamily="49" charset="-122"/>
              </a:rPr>
              <a:t>2</a:t>
            </a:r>
            <a:r>
              <a:rPr lang="zh-CN" altLang="zh-CN" sz="2000" b="1" dirty="0">
                <a:latin typeface="仿宋_GB2312" pitchFamily="49" charset="-122"/>
                <a:ea typeface="仿宋_GB2312" pitchFamily="49" charset="-122"/>
              </a:rPr>
              <a:t>）弹出“属性”对话框，切换到“常规”选项卡。</a:t>
            </a:r>
          </a:p>
          <a:p>
            <a:pPr>
              <a:spcBef>
                <a:spcPct val="0"/>
              </a:spcBef>
              <a:buFontTx/>
              <a:buNone/>
            </a:pPr>
            <a:r>
              <a:rPr lang="en-US" altLang="zh-CN" sz="2000" b="1" dirty="0">
                <a:latin typeface="仿宋_GB2312" pitchFamily="49" charset="-122"/>
                <a:ea typeface="仿宋_GB2312" pitchFamily="49" charset="-122"/>
              </a:rPr>
              <a:t>   </a:t>
            </a:r>
            <a:r>
              <a:rPr lang="zh-CN" altLang="zh-CN" sz="2000" b="1" dirty="0">
                <a:latin typeface="仿宋_GB2312" pitchFamily="49" charset="-122"/>
                <a:ea typeface="仿宋_GB2312" pitchFamily="49" charset="-122"/>
              </a:rPr>
              <a:t>（</a:t>
            </a:r>
            <a:r>
              <a:rPr lang="en-US" altLang="zh-CN" sz="2000" b="1" dirty="0">
                <a:latin typeface="仿宋_GB2312" pitchFamily="49" charset="-122"/>
                <a:ea typeface="仿宋_GB2312" pitchFamily="49" charset="-122"/>
              </a:rPr>
              <a:t>3</a:t>
            </a:r>
            <a:r>
              <a:rPr lang="zh-CN" altLang="zh-CN" sz="2000" b="1" dirty="0">
                <a:latin typeface="仿宋_GB2312" pitchFamily="49" charset="-122"/>
                <a:ea typeface="仿宋_GB2312" pitchFamily="49" charset="-122"/>
              </a:rPr>
              <a:t>）单击“高级”按钮，弹出“高级属性”对话框，取消“压缩或加密属性”组合框中的“加密内容以保护数据”复选框选中状态。</a:t>
            </a:r>
          </a:p>
          <a:p>
            <a:pPr>
              <a:spcBef>
                <a:spcPct val="0"/>
              </a:spcBef>
              <a:buFontTx/>
              <a:buNone/>
            </a:pPr>
            <a:r>
              <a:rPr lang="en-US" altLang="zh-CN" sz="2000" b="1" dirty="0">
                <a:latin typeface="仿宋_GB2312" pitchFamily="49" charset="-122"/>
                <a:ea typeface="仿宋_GB2312" pitchFamily="49" charset="-122"/>
              </a:rPr>
              <a:t>   </a:t>
            </a:r>
            <a:r>
              <a:rPr lang="zh-CN" altLang="zh-CN" sz="2000" b="1" dirty="0">
                <a:latin typeface="仿宋_GB2312" pitchFamily="49" charset="-122"/>
                <a:ea typeface="仿宋_GB2312" pitchFamily="49" charset="-122"/>
              </a:rPr>
              <a:t>（</a:t>
            </a:r>
            <a:r>
              <a:rPr lang="en-US" altLang="zh-CN" sz="2000" b="1" dirty="0">
                <a:latin typeface="仿宋_GB2312" pitchFamily="49" charset="-122"/>
                <a:ea typeface="仿宋_GB2312" pitchFamily="49" charset="-122"/>
              </a:rPr>
              <a:t>4</a:t>
            </a:r>
            <a:r>
              <a:rPr lang="zh-CN" altLang="zh-CN" sz="2000" b="1" dirty="0">
                <a:latin typeface="仿宋_GB2312" pitchFamily="49" charset="-122"/>
                <a:ea typeface="仿宋_GB2312" pitchFamily="49" charset="-122"/>
              </a:rPr>
              <a:t>）单击“确定”按钮，返回“属性”对话框，单击“确定”按钮，弹出“确认属性更改”对话框。选择“仅将更改应用于此文件夹”或者“将更改应用于此文件夹、子文件夹和文件”单选按钮，此处选中“将此更改应用于此文件夹、子文件夹和文件”单选按钮。</a:t>
            </a:r>
          </a:p>
          <a:p>
            <a:pPr>
              <a:spcBef>
                <a:spcPct val="0"/>
              </a:spcBef>
              <a:buFontTx/>
              <a:buNone/>
            </a:pPr>
            <a:r>
              <a:rPr lang="en-US" altLang="zh-CN" sz="2000" b="1" dirty="0">
                <a:latin typeface="仿宋_GB2312" pitchFamily="49" charset="-122"/>
                <a:ea typeface="仿宋_GB2312" pitchFamily="49" charset="-122"/>
              </a:rPr>
              <a:t>   </a:t>
            </a:r>
            <a:r>
              <a:rPr lang="zh-CN" altLang="zh-CN" sz="2000" b="1" dirty="0">
                <a:latin typeface="仿宋_GB2312" pitchFamily="49" charset="-122"/>
                <a:ea typeface="仿宋_GB2312" pitchFamily="49" charset="-122"/>
              </a:rPr>
              <a:t>（</a:t>
            </a:r>
            <a:r>
              <a:rPr lang="en-US" altLang="zh-CN" sz="2000" b="1" dirty="0">
                <a:latin typeface="仿宋_GB2312" pitchFamily="49" charset="-122"/>
                <a:ea typeface="仿宋_GB2312" pitchFamily="49" charset="-122"/>
              </a:rPr>
              <a:t>5</a:t>
            </a:r>
            <a:r>
              <a:rPr lang="zh-CN" altLang="zh-CN" sz="2000" b="1" dirty="0">
                <a:latin typeface="仿宋_GB2312" pitchFamily="49" charset="-122"/>
                <a:ea typeface="仿宋_GB2312" pitchFamily="49" charset="-122"/>
              </a:rPr>
              <a:t>）单击“确定”按钮，此时开始对所选的文件夹进行解密。完成解密后，可以看到文件夹的名称已经恢复为未加密的状态，表明文件夹已经被成功解密。</a:t>
            </a:r>
          </a:p>
        </p:txBody>
      </p:sp>
    </p:spTree>
  </p:cSld>
  <p:clrMapOvr>
    <a:masterClrMapping/>
  </p:clrMapOvr>
  <p:transition advTm="22922">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577850" y="11668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r>
              <a:rPr lang="en-US" altLang="zh-CN" sz="2200" b="1" dirty="0">
                <a:latin typeface="仿宋_GB2312" pitchFamily="49" charset="-122"/>
                <a:ea typeface="仿宋_GB2312" pitchFamily="49" charset="-122"/>
              </a:rPr>
              <a:t> </a:t>
            </a:r>
            <a:endParaRPr lang="en-US" altLang="zh-CN" sz="2200" b="1" dirty="0">
              <a:solidFill>
                <a:srgbClr val="0000FF"/>
              </a:solidFill>
              <a:latin typeface="仿宋_GB2312" pitchFamily="49" charset="-122"/>
              <a:ea typeface="仿宋_GB2312" pitchFamily="49" charset="-122"/>
            </a:endParaRPr>
          </a:p>
        </p:txBody>
      </p:sp>
      <p:sp>
        <p:nvSpPr>
          <p:cNvPr id="36867"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6868"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6869"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6870"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6871"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6872"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6873" name="标题 7"/>
          <p:cNvSpPr>
            <a:spLocks noGrp="1"/>
          </p:cNvSpPr>
          <p:nvPr>
            <p:ph type="title" idx="4294967295"/>
          </p:nvPr>
        </p:nvSpPr>
        <p:spPr>
          <a:xfrm>
            <a:off x="-26988" y="249238"/>
            <a:ext cx="9170988" cy="785812"/>
          </a:xfrm>
        </p:spPr>
        <p:txBody>
          <a:bodyPr anchor="t"/>
          <a:lstStyle/>
          <a:p>
            <a:pPr eaLnBrk="1" hangingPunct="1"/>
            <a:r>
              <a:rPr lang="zh-CN" altLang="en-US" smtClean="0">
                <a:latin typeface="隶书" pitchFamily="49" charset="-122"/>
                <a:ea typeface="隶书" pitchFamily="49" charset="-122"/>
              </a:rPr>
              <a:t>四、项目拓展</a:t>
            </a:r>
          </a:p>
        </p:txBody>
      </p:sp>
      <p:sp>
        <p:nvSpPr>
          <p:cNvPr id="36874" name="Rectangle 11"/>
          <p:cNvSpPr>
            <a:spLocks noChangeArrowheads="1"/>
          </p:cNvSpPr>
          <p:nvPr/>
        </p:nvSpPr>
        <p:spPr bwMode="auto">
          <a:xfrm>
            <a:off x="1050925" y="1519238"/>
            <a:ext cx="73914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50000"/>
              </a:lnSpc>
              <a:spcBef>
                <a:spcPct val="50000"/>
              </a:spcBef>
              <a:spcAft>
                <a:spcPct val="10000"/>
              </a:spcAft>
              <a:buFontTx/>
              <a:buNone/>
            </a:pPr>
            <a:r>
              <a:rPr lang="zh-CN" altLang="en-US" sz="2400" b="1">
                <a:solidFill>
                  <a:schemeClr val="tx2"/>
                </a:solidFill>
                <a:latin typeface="宋体" pitchFamily="2" charset="-122"/>
              </a:rPr>
              <a:t>    </a:t>
            </a:r>
            <a:endParaRPr lang="en-US" altLang="zh-CN" sz="2400" b="1">
              <a:solidFill>
                <a:schemeClr val="tx2"/>
              </a:solidFill>
              <a:latin typeface="宋体" pitchFamily="2" charset="-122"/>
            </a:endParaRPr>
          </a:p>
        </p:txBody>
      </p:sp>
      <p:sp>
        <p:nvSpPr>
          <p:cNvPr id="36875" name="TextBox 3"/>
          <p:cNvSpPr txBox="1">
            <a:spLocks noChangeArrowheads="1"/>
          </p:cNvSpPr>
          <p:nvPr/>
        </p:nvSpPr>
        <p:spPr bwMode="auto">
          <a:xfrm>
            <a:off x="900113" y="1412875"/>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en-US" sz="2400" b="1">
                <a:latin typeface="仿宋_GB2312" pitchFamily="49" charset="-122"/>
                <a:ea typeface="仿宋_GB2312" pitchFamily="49" charset="-122"/>
              </a:rPr>
              <a:t>（四）“库”</a:t>
            </a:r>
            <a:endParaRPr lang="en-US" altLang="zh-CN" sz="2400" b="1">
              <a:latin typeface="仿宋_GB2312" pitchFamily="49" charset="-122"/>
              <a:ea typeface="仿宋_GB2312" pitchFamily="49" charset="-122"/>
            </a:endParaRPr>
          </a:p>
        </p:txBody>
      </p:sp>
      <p:sp>
        <p:nvSpPr>
          <p:cNvPr id="36876" name="TextBox 2"/>
          <p:cNvSpPr txBox="1">
            <a:spLocks noChangeArrowheads="1"/>
          </p:cNvSpPr>
          <p:nvPr/>
        </p:nvSpPr>
        <p:spPr bwMode="auto">
          <a:xfrm>
            <a:off x="684213" y="1844675"/>
            <a:ext cx="78549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nSpc>
                <a:spcPts val="2800"/>
              </a:lnSpc>
              <a:spcBef>
                <a:spcPct val="0"/>
              </a:spcBef>
              <a:buFontTx/>
              <a:buNone/>
            </a:pPr>
            <a:r>
              <a:rPr lang="en-US" altLang="zh-CN" sz="2000" b="1">
                <a:latin typeface="仿宋_GB2312" pitchFamily="49" charset="-122"/>
                <a:ea typeface="仿宋_GB2312" pitchFamily="49" charset="-122"/>
              </a:rPr>
              <a:t>    Windows7</a:t>
            </a:r>
            <a:r>
              <a:rPr lang="zh-CN" altLang="zh-CN" sz="2000" b="1">
                <a:latin typeface="仿宋_GB2312" pitchFamily="49" charset="-122"/>
                <a:ea typeface="仿宋_GB2312" pitchFamily="49" charset="-122"/>
              </a:rPr>
              <a:t>中新增了一种文件管理工具“库”，使用了“库”组件，可以方便对各类文件或文件夹的管理。打开资源管理器，在左侧边栏就可以看到“库”。</a:t>
            </a:r>
          </a:p>
          <a:p>
            <a:pPr>
              <a:lnSpc>
                <a:spcPts val="2800"/>
              </a:lnSpc>
              <a:spcBef>
                <a:spcPct val="0"/>
              </a:spcBef>
              <a:buFontTx/>
              <a:buNone/>
            </a:pPr>
            <a:r>
              <a:rPr lang="en-US" altLang="zh-CN" sz="2000" b="1">
                <a:latin typeface="仿宋_GB2312" pitchFamily="49" charset="-122"/>
                <a:ea typeface="仿宋_GB2312" pitchFamily="49" charset="-122"/>
              </a:rPr>
              <a:t>    </a:t>
            </a:r>
            <a:r>
              <a:rPr lang="zh-CN" altLang="zh-CN" sz="2000" b="1">
                <a:latin typeface="仿宋_GB2312" pitchFamily="49" charset="-122"/>
                <a:ea typeface="仿宋_GB2312" pitchFamily="49" charset="-122"/>
              </a:rPr>
              <a:t>由于“库”仅仅用来描述多个文件夹的组织形式，所以库本身不属于任何磁盘，所有的库都放在桌面的下级一个称为“库”的文件夹中，在这个总“库”中用户还可建立自己的库。</a:t>
            </a:r>
          </a:p>
          <a:p>
            <a:pPr>
              <a:lnSpc>
                <a:spcPts val="2800"/>
              </a:lnSpc>
              <a:spcBef>
                <a:spcPct val="0"/>
              </a:spcBef>
              <a:buFontTx/>
              <a:buNone/>
            </a:pPr>
            <a:r>
              <a:rPr lang="en-US" altLang="zh-CN" sz="2000" b="1">
                <a:latin typeface="仿宋_GB2312" pitchFamily="49" charset="-122"/>
                <a:ea typeface="仿宋_GB2312" pitchFamily="49" charset="-122"/>
              </a:rPr>
              <a:t>    </a:t>
            </a:r>
            <a:r>
              <a:rPr lang="zh-CN" altLang="zh-CN" sz="2000" b="1">
                <a:latin typeface="仿宋_GB2312" pitchFamily="49" charset="-122"/>
                <a:ea typeface="仿宋_GB2312" pitchFamily="49" charset="-122"/>
              </a:rPr>
              <a:t>默认情况下</a:t>
            </a:r>
            <a:r>
              <a:rPr lang="en-US" altLang="zh-CN" sz="2000" b="1">
                <a:latin typeface="仿宋_GB2312" pitchFamily="49" charset="-122"/>
                <a:ea typeface="仿宋_GB2312" pitchFamily="49" charset="-122"/>
              </a:rPr>
              <a:t>Windows7</a:t>
            </a:r>
            <a:r>
              <a:rPr lang="zh-CN" altLang="zh-CN" sz="2000" b="1">
                <a:latin typeface="仿宋_GB2312" pitchFamily="49" charset="-122"/>
                <a:ea typeface="仿宋_GB2312" pitchFamily="49" charset="-122"/>
              </a:rPr>
              <a:t>已经设置了视频、图片、文档和音乐的字库。还可以把本机（甚至局域网）不同位置的文件整合在一起，统一管理。还可以建立新类别的库，如可以建立“下载”库，把本机所有下载的文件统一进行管理。实际上，它并不是将不同位置的文件从物理上移动到一起，而是通过库将这些目录的快捷方式整合在一起。在资源管理器任何窗口中都可以方便地访问，大大提高文件查找效率。</a:t>
            </a:r>
          </a:p>
        </p:txBody>
      </p:sp>
    </p:spTree>
  </p:cSld>
  <p:clrMapOvr>
    <a:masterClrMapping/>
  </p:clrMapOvr>
  <p:transition advTm="22922">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25475"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r>
              <a:rPr lang="en-US" altLang="zh-CN" sz="2200" b="1" dirty="0">
                <a:latin typeface="仿宋_GB2312" pitchFamily="49" charset="-122"/>
                <a:ea typeface="仿宋_GB2312" pitchFamily="49" charset="-122"/>
              </a:rPr>
              <a:t> </a:t>
            </a:r>
            <a:endParaRPr lang="en-US" altLang="zh-CN" sz="2200" b="1" dirty="0">
              <a:solidFill>
                <a:srgbClr val="0000FF"/>
              </a:solidFill>
              <a:latin typeface="仿宋_GB2312" pitchFamily="49" charset="-122"/>
              <a:ea typeface="仿宋_GB2312" pitchFamily="49" charset="-122"/>
            </a:endParaRPr>
          </a:p>
        </p:txBody>
      </p:sp>
      <p:sp>
        <p:nvSpPr>
          <p:cNvPr id="37891"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7892"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7893"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7894"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7895"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7896"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7897" name="标题 7"/>
          <p:cNvSpPr>
            <a:spLocks noGrp="1"/>
          </p:cNvSpPr>
          <p:nvPr>
            <p:ph type="title" idx="4294967295"/>
          </p:nvPr>
        </p:nvSpPr>
        <p:spPr>
          <a:xfrm>
            <a:off x="-26988" y="249238"/>
            <a:ext cx="9170988" cy="785812"/>
          </a:xfrm>
        </p:spPr>
        <p:txBody>
          <a:bodyPr anchor="t"/>
          <a:lstStyle/>
          <a:p>
            <a:pPr eaLnBrk="1" hangingPunct="1"/>
            <a:r>
              <a:rPr lang="zh-CN" altLang="en-US" smtClean="0">
                <a:latin typeface="隶书" pitchFamily="49" charset="-122"/>
                <a:ea typeface="隶书" pitchFamily="49" charset="-122"/>
              </a:rPr>
              <a:t>五、附录知识点</a:t>
            </a:r>
          </a:p>
        </p:txBody>
      </p:sp>
      <p:sp>
        <p:nvSpPr>
          <p:cNvPr id="37898" name="Rectangle 11"/>
          <p:cNvSpPr>
            <a:spLocks noChangeArrowheads="1"/>
          </p:cNvSpPr>
          <p:nvPr/>
        </p:nvSpPr>
        <p:spPr bwMode="auto">
          <a:xfrm>
            <a:off x="1050925" y="1519238"/>
            <a:ext cx="73914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50000"/>
              </a:lnSpc>
              <a:spcBef>
                <a:spcPct val="50000"/>
              </a:spcBef>
              <a:spcAft>
                <a:spcPct val="10000"/>
              </a:spcAft>
              <a:buFontTx/>
              <a:buNone/>
            </a:pPr>
            <a:r>
              <a:rPr lang="zh-CN" altLang="en-US" sz="2400" b="1">
                <a:solidFill>
                  <a:schemeClr val="tx2"/>
                </a:solidFill>
                <a:latin typeface="宋体" pitchFamily="2" charset="-122"/>
              </a:rPr>
              <a:t>    </a:t>
            </a:r>
            <a:endParaRPr lang="en-US" altLang="zh-CN" sz="2400" b="1">
              <a:solidFill>
                <a:schemeClr val="tx2"/>
              </a:solidFill>
              <a:latin typeface="宋体" pitchFamily="2" charset="-122"/>
            </a:endParaRPr>
          </a:p>
        </p:txBody>
      </p:sp>
      <p:sp>
        <p:nvSpPr>
          <p:cNvPr id="37899" name="TextBox 3"/>
          <p:cNvSpPr txBox="1">
            <a:spLocks noChangeArrowheads="1"/>
          </p:cNvSpPr>
          <p:nvPr/>
        </p:nvSpPr>
        <p:spPr bwMode="auto">
          <a:xfrm>
            <a:off x="603250" y="1519238"/>
            <a:ext cx="525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1800" b="1">
                <a:latin typeface="仿宋_GB2312" pitchFamily="49" charset="-122"/>
                <a:ea typeface="仿宋_GB2312" pitchFamily="49" charset="-122"/>
              </a:rPr>
              <a:t>  </a:t>
            </a:r>
            <a:r>
              <a:rPr lang="en-US" altLang="zh-CN" sz="2400" b="1">
                <a:latin typeface="仿宋_GB2312" pitchFamily="49" charset="-122"/>
                <a:ea typeface="仿宋_GB2312" pitchFamily="49" charset="-122"/>
              </a:rPr>
              <a:t>1</a:t>
            </a:r>
            <a:r>
              <a:rPr lang="zh-CN" altLang="en-US" sz="2400" b="1">
                <a:latin typeface="仿宋_GB2312" pitchFamily="49" charset="-122"/>
                <a:ea typeface="仿宋_GB2312" pitchFamily="49" charset="-122"/>
              </a:rPr>
              <a:t>、“开始”菜单</a:t>
            </a:r>
            <a:endParaRPr lang="en-US" altLang="zh-CN" sz="2400" b="1">
              <a:latin typeface="仿宋_GB2312" pitchFamily="49" charset="-122"/>
              <a:ea typeface="仿宋_GB2312" pitchFamily="49" charset="-122"/>
            </a:endParaRPr>
          </a:p>
        </p:txBody>
      </p:sp>
      <p:sp>
        <p:nvSpPr>
          <p:cNvPr id="37900" name="TextBox 2"/>
          <p:cNvSpPr txBox="1">
            <a:spLocks noChangeArrowheads="1"/>
          </p:cNvSpPr>
          <p:nvPr/>
        </p:nvSpPr>
        <p:spPr bwMode="auto">
          <a:xfrm>
            <a:off x="804863" y="1981200"/>
            <a:ext cx="772795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20000"/>
              </a:lnSpc>
              <a:spcBef>
                <a:spcPct val="0"/>
              </a:spcBef>
              <a:buFontTx/>
              <a:buNone/>
            </a:pPr>
            <a:r>
              <a:rPr lang="zh-CN" altLang="en-US" sz="2000"/>
              <a:t>     </a:t>
            </a:r>
            <a:r>
              <a:rPr lang="zh-CN" altLang="zh-CN" sz="2000" b="1">
                <a:solidFill>
                  <a:schemeClr val="tx2"/>
                </a:solidFill>
                <a:latin typeface="仿宋_GB2312" pitchFamily="49" charset="-122"/>
                <a:ea typeface="仿宋_GB2312" pitchFamily="49" charset="-122"/>
              </a:rPr>
              <a:t>“开始”菜单可以理解为WINDOWS 的导航控制器，可以实现WINDOWS的一切功能</a:t>
            </a:r>
            <a:r>
              <a:rPr lang="zh-CN" altLang="en-US" sz="2000" b="1">
                <a:solidFill>
                  <a:schemeClr val="tx2"/>
                </a:solidFill>
                <a:latin typeface="仿宋_GB2312" pitchFamily="49" charset="-122"/>
                <a:ea typeface="仿宋_GB2312" pitchFamily="49" charset="-122"/>
              </a:rPr>
              <a:t>。</a:t>
            </a:r>
            <a:br>
              <a:rPr lang="zh-CN" altLang="en-US" sz="2000" b="1">
                <a:solidFill>
                  <a:schemeClr val="tx2"/>
                </a:solidFill>
                <a:latin typeface="仿宋_GB2312" pitchFamily="49" charset="-122"/>
                <a:ea typeface="仿宋_GB2312" pitchFamily="49" charset="-122"/>
              </a:rPr>
            </a:br>
            <a:r>
              <a:rPr lang="zh-CN" altLang="en-US" sz="2000" b="1">
                <a:solidFill>
                  <a:schemeClr val="tx2"/>
                </a:solidFill>
                <a:latin typeface="仿宋_GB2312" pitchFamily="49" charset="-122"/>
                <a:ea typeface="仿宋_GB2312" pitchFamily="49" charset="-122"/>
              </a:rPr>
              <a:t>    开始菜单与开始按钮可以称为是操作系统的中央控制区域。在默认状态下，开始按钮位于屏幕的左下方，开始按钮是一颗圆形</a:t>
            </a:r>
            <a:r>
              <a:rPr lang="en-US" altLang="zh-CN" sz="2000" b="1">
                <a:solidFill>
                  <a:schemeClr val="tx2"/>
                </a:solidFill>
                <a:latin typeface="仿宋_GB2312" pitchFamily="49" charset="-122"/>
                <a:ea typeface="仿宋_GB2312" pitchFamily="49" charset="-122"/>
              </a:rPr>
              <a:t>Windows</a:t>
            </a:r>
            <a:r>
              <a:rPr lang="zh-CN" altLang="en-US" sz="2000" b="1">
                <a:solidFill>
                  <a:schemeClr val="tx2"/>
                </a:solidFill>
                <a:latin typeface="仿宋_GB2312" pitchFamily="49" charset="-122"/>
                <a:ea typeface="仿宋_GB2312" pitchFamily="49" charset="-122"/>
              </a:rPr>
              <a:t>标志。 </a:t>
            </a:r>
            <a:endParaRPr lang="en-US" altLang="zh-CN" sz="2000" b="1">
              <a:solidFill>
                <a:schemeClr val="tx2"/>
              </a:solidFill>
              <a:latin typeface="仿宋_GB2312" pitchFamily="49" charset="-122"/>
              <a:ea typeface="仿宋_GB2312" pitchFamily="49" charset="-122"/>
            </a:endParaRPr>
          </a:p>
          <a:p>
            <a:pPr eaLnBrk="1" hangingPunct="1">
              <a:lnSpc>
                <a:spcPct val="120000"/>
              </a:lnSpc>
              <a:spcBef>
                <a:spcPct val="0"/>
              </a:spcBef>
              <a:buFontTx/>
              <a:buNone/>
            </a:pPr>
            <a:r>
              <a:rPr lang="zh-CN" altLang="en-US" sz="2000" b="1">
                <a:solidFill>
                  <a:schemeClr val="tx2"/>
                </a:solidFill>
                <a:latin typeface="仿宋_GB2312" pitchFamily="49" charset="-122"/>
                <a:ea typeface="仿宋_GB2312" pitchFamily="49" charset="-122"/>
              </a:rPr>
              <a:t>   「开始」字样从</a:t>
            </a:r>
            <a:r>
              <a:rPr lang="en-US" altLang="zh-CN" sz="2000" b="1">
                <a:solidFill>
                  <a:schemeClr val="tx2"/>
                </a:solidFill>
                <a:latin typeface="仿宋_GB2312" pitchFamily="49" charset="-122"/>
                <a:ea typeface="仿宋_GB2312" pitchFamily="49" charset="-122"/>
              </a:rPr>
              <a:t>WIN7</a:t>
            </a:r>
            <a:r>
              <a:rPr lang="zh-CN" altLang="en-US" sz="2000" b="1">
                <a:solidFill>
                  <a:schemeClr val="tx2"/>
                </a:solidFill>
                <a:latin typeface="仿宋_GB2312" pitchFamily="49" charset="-122"/>
                <a:ea typeface="仿宋_GB2312" pitchFamily="49" charset="-122"/>
              </a:rPr>
              <a:t>中已经无法看见，将滑鼠停留其上会出现「开始」的提示文字。点击它或按下</a:t>
            </a:r>
            <a:r>
              <a:rPr lang="en-US" altLang="zh-CN" sz="2000" b="1">
                <a:solidFill>
                  <a:schemeClr val="tx2"/>
                </a:solidFill>
                <a:latin typeface="仿宋_GB2312" pitchFamily="49" charset="-122"/>
                <a:ea typeface="仿宋_GB2312" pitchFamily="49" charset="-122"/>
              </a:rPr>
              <a:t>Windows</a:t>
            </a:r>
            <a:r>
              <a:rPr lang="zh-CN" altLang="en-US" sz="2000" b="1">
                <a:solidFill>
                  <a:schemeClr val="tx2"/>
                </a:solidFill>
                <a:latin typeface="仿宋_GB2312" pitchFamily="49" charset="-122"/>
                <a:ea typeface="仿宋_GB2312" pitchFamily="49" charset="-122"/>
              </a:rPr>
              <a:t>键或按组合键</a:t>
            </a:r>
            <a:r>
              <a:rPr lang="en-US" altLang="zh-CN" sz="2000" b="1">
                <a:solidFill>
                  <a:schemeClr val="tx2"/>
                </a:solidFill>
                <a:latin typeface="仿宋_GB2312" pitchFamily="49" charset="-122"/>
                <a:ea typeface="仿宋_GB2312" pitchFamily="49" charset="-122"/>
              </a:rPr>
              <a:t>Ctrl+Esc</a:t>
            </a:r>
            <a:r>
              <a:rPr lang="zh-CN" altLang="en-US" sz="2000" b="1">
                <a:solidFill>
                  <a:schemeClr val="tx2"/>
                </a:solidFill>
                <a:latin typeface="仿宋_GB2312" pitchFamily="49" charset="-122"/>
                <a:ea typeface="仿宋_GB2312" pitchFamily="49" charset="-122"/>
              </a:rPr>
              <a:t>可以激活开始选单。</a:t>
            </a:r>
            <a:br>
              <a:rPr lang="zh-CN" altLang="en-US" sz="2000" b="1">
                <a:solidFill>
                  <a:schemeClr val="tx2"/>
                </a:solidFill>
                <a:latin typeface="仿宋_GB2312" pitchFamily="49" charset="-122"/>
                <a:ea typeface="仿宋_GB2312" pitchFamily="49" charset="-122"/>
              </a:rPr>
            </a:br>
            <a:r>
              <a:rPr lang="zh-CN" altLang="en-US" sz="2000" b="1">
                <a:solidFill>
                  <a:schemeClr val="tx2"/>
                </a:solidFill>
                <a:latin typeface="仿宋_GB2312" pitchFamily="49" charset="-122"/>
                <a:ea typeface="仿宋_GB2312" pitchFamily="49" charset="-122"/>
              </a:rPr>
              <a:t>    传统的开始选单包括一个可以自行制定的用来运行程序的“程序”选单，列有最近使用文档的“文档”选单，查找文档和寻找帮助的选单，进行系统设置的选单。</a:t>
            </a:r>
            <a:r>
              <a:rPr lang="en-US" altLang="zh-CN" sz="2000" b="1">
                <a:solidFill>
                  <a:schemeClr val="tx2"/>
                </a:solidFill>
                <a:latin typeface="仿宋_GB2312" pitchFamily="49" charset="-122"/>
                <a:ea typeface="仿宋_GB2312" pitchFamily="49" charset="-122"/>
              </a:rPr>
              <a:t>WIN7</a:t>
            </a:r>
            <a:r>
              <a:rPr lang="zh-CN" altLang="en-US" sz="2000" b="1">
                <a:solidFill>
                  <a:schemeClr val="tx2"/>
                </a:solidFill>
                <a:latin typeface="仿宋_GB2312" pitchFamily="49" charset="-122"/>
                <a:ea typeface="仿宋_GB2312" pitchFamily="49" charset="-122"/>
              </a:rPr>
              <a:t>中加入搜寻列。 </a:t>
            </a:r>
          </a:p>
        </p:txBody>
      </p:sp>
    </p:spTree>
  </p:cSld>
  <p:clrMapOvr>
    <a:masterClrMapping/>
  </p:clrMapOvr>
  <p:transition advTm="22922">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25475"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en-US" altLang="zh-CN" sz="2000" b="1" dirty="0">
              <a:solidFill>
                <a:srgbClr val="0000FF"/>
              </a:solidFill>
              <a:latin typeface="仿宋_GB2312" pitchFamily="49" charset="-122"/>
              <a:ea typeface="仿宋_GB2312" pitchFamily="49" charset="-122"/>
            </a:endParaRPr>
          </a:p>
        </p:txBody>
      </p:sp>
      <p:sp>
        <p:nvSpPr>
          <p:cNvPr id="38915"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8916"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8917"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8918"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8919"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8920"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8921" name="标题 7"/>
          <p:cNvSpPr>
            <a:spLocks noGrp="1"/>
          </p:cNvSpPr>
          <p:nvPr>
            <p:ph type="title" idx="4294967295"/>
          </p:nvPr>
        </p:nvSpPr>
        <p:spPr>
          <a:xfrm>
            <a:off x="-26988" y="249238"/>
            <a:ext cx="9170988" cy="785812"/>
          </a:xfrm>
        </p:spPr>
        <p:txBody>
          <a:bodyPr anchor="t"/>
          <a:lstStyle/>
          <a:p>
            <a:pPr eaLnBrk="1" hangingPunct="1"/>
            <a:r>
              <a:rPr lang="zh-CN" altLang="en-US" smtClean="0">
                <a:latin typeface="隶书" pitchFamily="49" charset="-122"/>
                <a:ea typeface="隶书" pitchFamily="49" charset="-122"/>
              </a:rPr>
              <a:t>五、附录知识点</a:t>
            </a:r>
          </a:p>
        </p:txBody>
      </p:sp>
      <p:sp>
        <p:nvSpPr>
          <p:cNvPr id="38922" name="Rectangle 11"/>
          <p:cNvSpPr>
            <a:spLocks noChangeArrowheads="1"/>
          </p:cNvSpPr>
          <p:nvPr/>
        </p:nvSpPr>
        <p:spPr bwMode="auto">
          <a:xfrm>
            <a:off x="1050925" y="1519238"/>
            <a:ext cx="73914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50000"/>
              </a:lnSpc>
              <a:spcBef>
                <a:spcPct val="50000"/>
              </a:spcBef>
              <a:spcAft>
                <a:spcPct val="10000"/>
              </a:spcAft>
              <a:buFontTx/>
              <a:buNone/>
            </a:pPr>
            <a:r>
              <a:rPr lang="zh-CN" altLang="en-US" sz="2400" b="1">
                <a:solidFill>
                  <a:schemeClr val="tx2"/>
                </a:solidFill>
                <a:latin typeface="宋体" pitchFamily="2" charset="-122"/>
              </a:rPr>
              <a:t>    </a:t>
            </a:r>
            <a:endParaRPr lang="en-US" altLang="zh-CN" sz="2400" b="1">
              <a:solidFill>
                <a:schemeClr val="tx2"/>
              </a:solidFill>
              <a:latin typeface="宋体" pitchFamily="2" charset="-122"/>
            </a:endParaRPr>
          </a:p>
        </p:txBody>
      </p:sp>
      <p:sp>
        <p:nvSpPr>
          <p:cNvPr id="38923" name="Rectangle 1"/>
          <p:cNvSpPr>
            <a:spLocks noChangeArrowheads="1"/>
          </p:cNvSpPr>
          <p:nvPr/>
        </p:nvSpPr>
        <p:spPr bwMode="auto">
          <a:xfrm>
            <a:off x="0" y="-415925"/>
            <a:ext cx="2921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rIns="71415" bIns="0" anchor="ct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spcBef>
                <a:spcPct val="0"/>
              </a:spcBef>
              <a:buFontTx/>
              <a:buNone/>
            </a:pPr>
            <a:r>
              <a:rPr lang="zh-CN" altLang="zh-CN" sz="1800"/>
              <a:t/>
            </a:r>
            <a:br>
              <a:rPr lang="zh-CN" altLang="zh-CN" sz="1800"/>
            </a:br>
            <a:endParaRPr lang="zh-CN" altLang="zh-CN" sz="1800"/>
          </a:p>
          <a:p>
            <a:pPr fontAlgn="ctr">
              <a:spcBef>
                <a:spcPct val="0"/>
              </a:spcBef>
              <a:buFontTx/>
              <a:buNone/>
            </a:pPr>
            <a:r>
              <a:rPr lang="zh-CN" altLang="zh-CN" sz="1800"/>
              <a:t>  </a:t>
            </a:r>
            <a:endParaRPr lang="zh-CN" altLang="zh-CN" sz="37900"/>
          </a:p>
        </p:txBody>
      </p:sp>
      <p:sp>
        <p:nvSpPr>
          <p:cNvPr id="38924" name="TextBox 3"/>
          <p:cNvSpPr txBox="1">
            <a:spLocks noChangeArrowheads="1"/>
          </p:cNvSpPr>
          <p:nvPr/>
        </p:nvSpPr>
        <p:spPr bwMode="auto">
          <a:xfrm>
            <a:off x="900113" y="1844824"/>
            <a:ext cx="446405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30000"/>
              </a:lnSpc>
              <a:spcBef>
                <a:spcPct val="0"/>
              </a:spcBef>
              <a:buFontTx/>
              <a:buNone/>
            </a:pPr>
            <a:r>
              <a:rPr lang="zh-CN" altLang="en-US" sz="2000" b="1" dirty="0">
                <a:latin typeface="仿宋_GB2312" pitchFamily="49" charset="-122"/>
                <a:ea typeface="仿宋_GB2312" pitchFamily="49" charset="-122"/>
                <a:sym typeface="Webdings" pitchFamily="18" charset="2"/>
              </a:rPr>
              <a:t>① </a:t>
            </a:r>
            <a:r>
              <a:rPr lang="zh-CN" altLang="en-US" sz="2000" b="1" dirty="0">
                <a:latin typeface="仿宋_GB2312" pitchFamily="49" charset="-122"/>
                <a:ea typeface="仿宋_GB2312" pitchFamily="49" charset="-122"/>
              </a:rPr>
              <a:t>为常用软件历史菜单，根据使用软件的频率自动把最常用的软件展示在那里。</a:t>
            </a:r>
            <a:br>
              <a:rPr lang="zh-CN" altLang="en-US" sz="2000" b="1" dirty="0">
                <a:latin typeface="仿宋_GB2312" pitchFamily="49" charset="-122"/>
                <a:ea typeface="仿宋_GB2312" pitchFamily="49" charset="-122"/>
              </a:rPr>
            </a:br>
            <a:r>
              <a:rPr lang="zh-CN" altLang="en-US" sz="2000" b="1" dirty="0">
                <a:latin typeface="仿宋_GB2312" pitchFamily="49" charset="-122"/>
                <a:ea typeface="仿宋_GB2312" pitchFamily="49" charset="-122"/>
                <a:sym typeface="Webdings" pitchFamily="18" charset="2"/>
              </a:rPr>
              <a:t>②</a:t>
            </a:r>
            <a:r>
              <a:rPr lang="en-US" altLang="zh-CN" sz="2000" b="1" dirty="0">
                <a:latin typeface="仿宋_GB2312" pitchFamily="49" charset="-122"/>
                <a:ea typeface="仿宋_GB2312" pitchFamily="49" charset="-122"/>
                <a:sym typeface="Webdings" pitchFamily="18" charset="2"/>
              </a:rPr>
              <a:t> </a:t>
            </a:r>
            <a:r>
              <a:rPr lang="zh-CN" altLang="en-US" sz="2000" b="1" dirty="0">
                <a:latin typeface="仿宋_GB2312" pitchFamily="49" charset="-122"/>
                <a:ea typeface="仿宋_GB2312" pitchFamily="49" charset="-122"/>
              </a:rPr>
              <a:t>常用系统设置功能区域，最上边有一个</a:t>
            </a:r>
            <a:r>
              <a:rPr lang="en-US" altLang="zh-CN" sz="2000" b="1" dirty="0">
                <a:latin typeface="仿宋_GB2312" pitchFamily="49" charset="-122"/>
                <a:ea typeface="仿宋_GB2312" pitchFamily="49" charset="-122"/>
              </a:rPr>
              <a:t>Administrator</a:t>
            </a:r>
            <a:r>
              <a:rPr lang="zh-CN" altLang="en-US" sz="2000" b="1" dirty="0">
                <a:latin typeface="仿宋_GB2312" pitchFamily="49" charset="-122"/>
                <a:ea typeface="仿宋_GB2312" pitchFamily="49" charset="-122"/>
              </a:rPr>
              <a:t>的选项，其实是你的系统用户名和用户图片区。</a:t>
            </a:r>
            <a:endParaRPr lang="en-US" altLang="zh-CN" sz="2000" b="1" dirty="0">
              <a:latin typeface="仿宋_GB2312" pitchFamily="49" charset="-122"/>
              <a:ea typeface="仿宋_GB2312" pitchFamily="49" charset="-122"/>
            </a:endParaRPr>
          </a:p>
          <a:p>
            <a:pPr eaLnBrk="1" hangingPunct="1">
              <a:lnSpc>
                <a:spcPct val="130000"/>
              </a:lnSpc>
              <a:spcBef>
                <a:spcPct val="0"/>
              </a:spcBef>
              <a:buFontTx/>
              <a:buNone/>
            </a:pPr>
            <a:r>
              <a:rPr lang="en-US" altLang="zh-CN" sz="2000" b="1" dirty="0">
                <a:latin typeface="仿宋_GB2312" pitchFamily="49" charset="-122"/>
                <a:ea typeface="仿宋_GB2312" pitchFamily="49" charset="-122"/>
                <a:sym typeface="Webdings" pitchFamily="18" charset="2"/>
              </a:rPr>
              <a:t>③</a:t>
            </a:r>
            <a:r>
              <a:rPr lang="zh-CN" altLang="en-US" sz="2000" b="1" dirty="0">
                <a:latin typeface="仿宋_GB2312" pitchFamily="49" charset="-122"/>
                <a:ea typeface="仿宋_GB2312" pitchFamily="49" charset="-122"/>
              </a:rPr>
              <a:t> 所有程序开始导航控制程序和程序、文件搜索框，通过所有程序导航控制程序进行我们的文件和程序导航操作。</a:t>
            </a:r>
            <a:br>
              <a:rPr lang="zh-CN" altLang="en-US" sz="2000" b="1" dirty="0">
                <a:latin typeface="仿宋_GB2312" pitchFamily="49" charset="-122"/>
                <a:ea typeface="仿宋_GB2312" pitchFamily="49" charset="-122"/>
              </a:rPr>
            </a:br>
            <a:r>
              <a:rPr lang="zh-CN" altLang="en-US" sz="2000" b="1" dirty="0">
                <a:latin typeface="仿宋_GB2312" pitchFamily="49" charset="-122"/>
                <a:ea typeface="仿宋_GB2312" pitchFamily="49" charset="-122"/>
              </a:rPr>
              <a:t>④开关机控制区。</a:t>
            </a:r>
          </a:p>
        </p:txBody>
      </p:sp>
      <p:sp>
        <p:nvSpPr>
          <p:cNvPr id="38925" name="TextBox 3"/>
          <p:cNvSpPr txBox="1">
            <a:spLocks noChangeArrowheads="1"/>
          </p:cNvSpPr>
          <p:nvPr/>
        </p:nvSpPr>
        <p:spPr bwMode="auto">
          <a:xfrm>
            <a:off x="1547664" y="1375252"/>
            <a:ext cx="35210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zh-CN" sz="2200" b="1" dirty="0">
                <a:latin typeface="仿宋_GB2312" pitchFamily="49" charset="-122"/>
                <a:ea typeface="仿宋_GB2312" pitchFamily="49" charset="-122"/>
              </a:rPr>
              <a:t>认识WIN7的“开始”菜单</a:t>
            </a:r>
            <a:r>
              <a:rPr lang="en-US" altLang="zh-CN" sz="2200" b="1" dirty="0">
                <a:latin typeface="仿宋_GB2312" pitchFamily="49" charset="-122"/>
                <a:ea typeface="仿宋_GB2312" pitchFamily="49" charset="-122"/>
              </a:rPr>
              <a:t>:</a:t>
            </a:r>
          </a:p>
        </p:txBody>
      </p:sp>
      <p:pic>
        <p:nvPicPr>
          <p:cNvPr id="38926" name="图片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94325" y="1484313"/>
            <a:ext cx="2906713"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2922">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582613" y="1192213"/>
            <a:ext cx="8081962"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2"/>
            </a:solidFill>
            <a:prstDash val="solid"/>
            <a:round/>
            <a:headEnd type="none" w="med" len="med"/>
            <a:tailEnd type="none" w="med" len="med"/>
          </a:ln>
          <a:effectLst/>
        </p:spPr>
        <p:txBody>
          <a:bodyPr/>
          <a:lstStyle/>
          <a:p>
            <a:pPr>
              <a:defRPr/>
            </a:pPr>
            <a:r>
              <a:rPr lang="en-US" altLang="zh-CN" sz="2200" b="1" dirty="0">
                <a:latin typeface="仿宋_GB2312" pitchFamily="49" charset="-122"/>
                <a:ea typeface="仿宋_GB2312" pitchFamily="49" charset="-122"/>
              </a:rPr>
              <a:t> </a:t>
            </a:r>
            <a:endParaRPr lang="en-US" altLang="zh-CN" sz="2200" b="1" dirty="0">
              <a:solidFill>
                <a:srgbClr val="0000FF"/>
              </a:solidFill>
              <a:latin typeface="仿宋_GB2312" pitchFamily="49" charset="-122"/>
              <a:ea typeface="仿宋_GB2312" pitchFamily="49" charset="-122"/>
            </a:endParaRPr>
          </a:p>
        </p:txBody>
      </p:sp>
      <p:sp>
        <p:nvSpPr>
          <p:cNvPr id="39939"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9940"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9941"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9942"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9943"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9944"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39945" name="标题 7"/>
          <p:cNvSpPr>
            <a:spLocks noGrp="1"/>
          </p:cNvSpPr>
          <p:nvPr>
            <p:ph type="title" idx="4294967295"/>
          </p:nvPr>
        </p:nvSpPr>
        <p:spPr>
          <a:xfrm>
            <a:off x="-26988" y="249238"/>
            <a:ext cx="9170988" cy="785812"/>
          </a:xfrm>
        </p:spPr>
        <p:txBody>
          <a:bodyPr anchor="t"/>
          <a:lstStyle/>
          <a:p>
            <a:pPr eaLnBrk="1" hangingPunct="1"/>
            <a:r>
              <a:rPr lang="zh-CN" altLang="en-US" smtClean="0">
                <a:latin typeface="隶书" pitchFamily="49" charset="-122"/>
                <a:ea typeface="隶书" pitchFamily="49" charset="-122"/>
              </a:rPr>
              <a:t>五、附录知识点</a:t>
            </a:r>
          </a:p>
        </p:txBody>
      </p:sp>
      <p:sp>
        <p:nvSpPr>
          <p:cNvPr id="39946" name="Rectangle 11"/>
          <p:cNvSpPr>
            <a:spLocks noChangeArrowheads="1"/>
          </p:cNvSpPr>
          <p:nvPr/>
        </p:nvSpPr>
        <p:spPr bwMode="auto">
          <a:xfrm>
            <a:off x="1050925" y="1519238"/>
            <a:ext cx="73914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50000"/>
              </a:lnSpc>
              <a:spcBef>
                <a:spcPct val="50000"/>
              </a:spcBef>
              <a:spcAft>
                <a:spcPct val="10000"/>
              </a:spcAft>
              <a:buFontTx/>
              <a:buNone/>
            </a:pPr>
            <a:r>
              <a:rPr lang="zh-CN" altLang="en-US" sz="2400" b="1">
                <a:solidFill>
                  <a:schemeClr val="tx2"/>
                </a:solidFill>
                <a:latin typeface="宋体" pitchFamily="2" charset="-122"/>
              </a:rPr>
              <a:t>    </a:t>
            </a:r>
            <a:endParaRPr lang="en-US" altLang="zh-CN" sz="2400" b="1">
              <a:solidFill>
                <a:schemeClr val="tx2"/>
              </a:solidFill>
              <a:latin typeface="宋体" pitchFamily="2" charset="-122"/>
            </a:endParaRPr>
          </a:p>
        </p:txBody>
      </p:sp>
      <p:sp>
        <p:nvSpPr>
          <p:cNvPr id="39947" name="TextBox 3"/>
          <p:cNvSpPr txBox="1">
            <a:spLocks noChangeArrowheads="1"/>
          </p:cNvSpPr>
          <p:nvPr/>
        </p:nvSpPr>
        <p:spPr bwMode="auto">
          <a:xfrm>
            <a:off x="611188" y="1268413"/>
            <a:ext cx="5256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2400" b="1">
                <a:latin typeface="仿宋_GB2312" pitchFamily="49" charset="-122"/>
                <a:ea typeface="仿宋_GB2312" pitchFamily="49" charset="-122"/>
              </a:rPr>
              <a:t>  2</a:t>
            </a:r>
            <a:r>
              <a:rPr lang="zh-CN" altLang="en-US" sz="2400" b="1">
                <a:latin typeface="仿宋_GB2312" pitchFamily="49" charset="-122"/>
                <a:ea typeface="仿宋_GB2312" pitchFamily="49" charset="-122"/>
              </a:rPr>
              <a:t>、任务栏</a:t>
            </a:r>
            <a:endParaRPr lang="en-US" altLang="zh-CN" sz="2400" b="1">
              <a:latin typeface="仿宋_GB2312" pitchFamily="49" charset="-122"/>
              <a:ea typeface="仿宋_GB2312" pitchFamily="49" charset="-122"/>
            </a:endParaRPr>
          </a:p>
        </p:txBody>
      </p:sp>
      <p:grpSp>
        <p:nvGrpSpPr>
          <p:cNvPr id="39948" name="组合 2"/>
          <p:cNvGrpSpPr>
            <a:grpSpLocks/>
          </p:cNvGrpSpPr>
          <p:nvPr/>
        </p:nvGrpSpPr>
        <p:grpSpPr bwMode="auto">
          <a:xfrm>
            <a:off x="569913" y="1700213"/>
            <a:ext cx="8332787" cy="1255712"/>
            <a:chOff x="569913" y="1804454"/>
            <a:chExt cx="8332787" cy="1393715"/>
          </a:xfrm>
        </p:grpSpPr>
        <p:sp>
          <p:nvSpPr>
            <p:cNvPr id="39950" name="TextBox 11"/>
            <p:cNvSpPr txBox="1">
              <a:spLocks noChangeArrowheads="1"/>
            </p:cNvSpPr>
            <p:nvPr/>
          </p:nvSpPr>
          <p:spPr bwMode="auto">
            <a:xfrm>
              <a:off x="569913" y="1804454"/>
              <a:ext cx="1841505" cy="27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en-US" sz="1200" b="1"/>
                <a:t>“开始”按钮</a:t>
              </a:r>
            </a:p>
          </p:txBody>
        </p:sp>
        <p:cxnSp>
          <p:nvCxnSpPr>
            <p:cNvPr id="14" name="直接箭头连接符 13"/>
            <p:cNvCxnSpPr/>
            <p:nvPr/>
          </p:nvCxnSpPr>
          <p:spPr bwMode="auto">
            <a:xfrm flipV="1">
              <a:off x="782638" y="2045843"/>
              <a:ext cx="0" cy="4158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右大括号 18"/>
            <p:cNvSpPr/>
            <p:nvPr/>
          </p:nvSpPr>
          <p:spPr bwMode="auto">
            <a:xfrm rot="16200000">
              <a:off x="3927526" y="-629980"/>
              <a:ext cx="95146" cy="60071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39953" name="TextBox 29"/>
            <p:cNvSpPr txBox="1">
              <a:spLocks noChangeArrowheads="1"/>
            </p:cNvSpPr>
            <p:nvPr/>
          </p:nvSpPr>
          <p:spPr bwMode="auto">
            <a:xfrm>
              <a:off x="3234551" y="2071759"/>
              <a:ext cx="1841505" cy="27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en-US" sz="1200" b="1"/>
                <a:t>“应用程序”栏</a:t>
              </a:r>
            </a:p>
          </p:txBody>
        </p:sp>
        <p:cxnSp>
          <p:nvCxnSpPr>
            <p:cNvPr id="21" name="直接箭头连接符 20"/>
            <p:cNvCxnSpPr/>
            <p:nvPr/>
          </p:nvCxnSpPr>
          <p:spPr bwMode="auto">
            <a:xfrm>
              <a:off x="8442325" y="2699533"/>
              <a:ext cx="0" cy="2308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55" name="TextBox 32"/>
            <p:cNvSpPr txBox="1">
              <a:spLocks noChangeArrowheads="1"/>
            </p:cNvSpPr>
            <p:nvPr/>
          </p:nvSpPr>
          <p:spPr bwMode="auto">
            <a:xfrm>
              <a:off x="7981948" y="2921048"/>
              <a:ext cx="920752" cy="27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en-US" sz="1200" b="1"/>
                <a:t>“托盘”</a:t>
              </a:r>
            </a:p>
          </p:txBody>
        </p:sp>
        <p:pic>
          <p:nvPicPr>
            <p:cNvPr id="39956" name="图片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1188" y="2490788"/>
              <a:ext cx="8053387" cy="264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49" name="TextBox 3"/>
          <p:cNvSpPr txBox="1">
            <a:spLocks noChangeArrowheads="1"/>
          </p:cNvSpPr>
          <p:nvPr/>
        </p:nvSpPr>
        <p:spPr bwMode="auto">
          <a:xfrm>
            <a:off x="782638" y="2708275"/>
            <a:ext cx="7659687"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nSpc>
                <a:spcPts val="2800"/>
              </a:lnSpc>
              <a:spcBef>
                <a:spcPct val="0"/>
              </a:spcBef>
              <a:buFontTx/>
              <a:buNone/>
            </a:pPr>
            <a:r>
              <a:rPr lang="en-US" altLang="zh-CN" sz="2200" b="1">
                <a:latin typeface="仿宋_GB2312" pitchFamily="49" charset="-122"/>
                <a:ea typeface="仿宋_GB2312" pitchFamily="49" charset="-122"/>
              </a:rPr>
              <a:t>(1)</a:t>
            </a:r>
            <a:r>
              <a:rPr lang="zh-CN" altLang="zh-CN" sz="2200" b="1">
                <a:latin typeface="仿宋_GB2312" pitchFamily="49" charset="-122"/>
                <a:ea typeface="仿宋_GB2312" pitchFamily="49" charset="-122"/>
              </a:rPr>
              <a:t>“开始”按钮。单击此按钮可打开“开始”菜单。</a:t>
            </a:r>
          </a:p>
          <a:p>
            <a:pPr>
              <a:lnSpc>
                <a:spcPts val="2800"/>
              </a:lnSpc>
              <a:spcBef>
                <a:spcPct val="0"/>
              </a:spcBef>
              <a:buFontTx/>
              <a:buNone/>
            </a:pPr>
            <a:r>
              <a:rPr lang="en-US" altLang="zh-CN" sz="2200" b="1">
                <a:latin typeface="仿宋_GB2312" pitchFamily="49" charset="-122"/>
                <a:ea typeface="仿宋_GB2312" pitchFamily="49" charset="-122"/>
              </a:rPr>
              <a:t>(2)</a:t>
            </a:r>
            <a:r>
              <a:rPr lang="zh-CN" altLang="zh-CN" sz="2200" b="1">
                <a:latin typeface="仿宋_GB2312" pitchFamily="49" charset="-122"/>
                <a:ea typeface="仿宋_GB2312" pitchFamily="49" charset="-122"/>
              </a:rPr>
              <a:t>“应用程序”栏。放置已经打开窗口的最小化图标，同类文件类型的窗口其中代表当前窗口的按钮呈现被选状态；如果想激活其他窗口，只需单击代表相应窗口的按钮即可。</a:t>
            </a:r>
          </a:p>
          <a:p>
            <a:pPr>
              <a:lnSpc>
                <a:spcPts val="2800"/>
              </a:lnSpc>
              <a:spcBef>
                <a:spcPct val="0"/>
              </a:spcBef>
              <a:buFontTx/>
              <a:buNone/>
            </a:pPr>
            <a:r>
              <a:rPr lang="en-US" altLang="zh-CN" sz="2200" b="1">
                <a:latin typeface="仿宋_GB2312" pitchFamily="49" charset="-122"/>
                <a:ea typeface="仿宋_GB2312" pitchFamily="49" charset="-122"/>
              </a:rPr>
              <a:t>(3)</a:t>
            </a:r>
            <a:r>
              <a:rPr lang="zh-CN" altLang="zh-CN" sz="2200" b="1">
                <a:latin typeface="仿宋_GB2312" pitchFamily="49" charset="-122"/>
                <a:ea typeface="仿宋_GB2312" pitchFamily="49" charset="-122"/>
              </a:rPr>
              <a:t>“托盘”：显示“语言栏”、“通知区域”、“显示桌面”按钮；“通知区域”包括时钟、音量、网络以及其他一些显示特定程序和计算机设置状态的图标；“显示桌面”按钮是指鼠标指针移到该按钮上，可以预览桌面，若单击该按钮可以快速返回桌面。</a:t>
            </a:r>
            <a:endParaRPr lang="zh-CN" altLang="en-US" sz="2200">
              <a:latin typeface="仿宋_GB2312" pitchFamily="49" charset="-122"/>
              <a:ea typeface="仿宋_GB2312" pitchFamily="49" charset="-122"/>
            </a:endParaRPr>
          </a:p>
        </p:txBody>
      </p:sp>
    </p:spTree>
  </p:cSld>
  <p:clrMapOvr>
    <a:masterClrMapping/>
  </p:clrMapOvr>
  <p:transition advTm="22922">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25475"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r>
              <a:rPr lang="en-US" altLang="zh-CN" sz="2200" b="1" dirty="0">
                <a:latin typeface="仿宋_GB2312" pitchFamily="49" charset="-122"/>
                <a:ea typeface="仿宋_GB2312" pitchFamily="49" charset="-122"/>
              </a:rPr>
              <a:t> </a:t>
            </a:r>
            <a:endParaRPr lang="en-US" altLang="zh-CN" sz="2200" b="1" dirty="0">
              <a:solidFill>
                <a:srgbClr val="0000FF"/>
              </a:solidFill>
              <a:latin typeface="仿宋_GB2312" pitchFamily="49" charset="-122"/>
              <a:ea typeface="仿宋_GB2312" pitchFamily="49" charset="-122"/>
            </a:endParaRPr>
          </a:p>
        </p:txBody>
      </p:sp>
      <p:sp>
        <p:nvSpPr>
          <p:cNvPr id="40963"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40964"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40965"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40966"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40967"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40968"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lgn="ctr" eaLnBrk="1" hangingPunct="1">
              <a:spcBef>
                <a:spcPct val="50000"/>
              </a:spcBef>
              <a:buFontTx/>
              <a:buNone/>
            </a:pPr>
            <a:endParaRPr lang="zh-CN" altLang="en-US" sz="2000" b="1">
              <a:solidFill>
                <a:srgbClr val="0000FF"/>
              </a:solidFill>
              <a:ea typeface="楷体_GB2312" pitchFamily="49" charset="-122"/>
            </a:endParaRPr>
          </a:p>
        </p:txBody>
      </p:sp>
      <p:sp>
        <p:nvSpPr>
          <p:cNvPr id="40969" name="标题 7"/>
          <p:cNvSpPr>
            <a:spLocks noGrp="1"/>
          </p:cNvSpPr>
          <p:nvPr>
            <p:ph type="title" idx="4294967295"/>
          </p:nvPr>
        </p:nvSpPr>
        <p:spPr>
          <a:xfrm>
            <a:off x="-26988" y="249238"/>
            <a:ext cx="9170988" cy="785812"/>
          </a:xfrm>
        </p:spPr>
        <p:txBody>
          <a:bodyPr anchor="t"/>
          <a:lstStyle/>
          <a:p>
            <a:pPr eaLnBrk="1" hangingPunct="1"/>
            <a:r>
              <a:rPr lang="zh-CN" altLang="en-US" smtClean="0">
                <a:latin typeface="隶书" pitchFamily="49" charset="-122"/>
                <a:ea typeface="隶书" pitchFamily="49" charset="-122"/>
              </a:rPr>
              <a:t>五、附录知识点</a:t>
            </a:r>
          </a:p>
        </p:txBody>
      </p:sp>
      <p:sp>
        <p:nvSpPr>
          <p:cNvPr id="40970" name="Rectangle 11"/>
          <p:cNvSpPr>
            <a:spLocks noChangeArrowheads="1"/>
          </p:cNvSpPr>
          <p:nvPr/>
        </p:nvSpPr>
        <p:spPr bwMode="auto">
          <a:xfrm>
            <a:off x="1050925" y="1519238"/>
            <a:ext cx="73914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50000"/>
              </a:lnSpc>
              <a:spcBef>
                <a:spcPct val="50000"/>
              </a:spcBef>
              <a:spcAft>
                <a:spcPct val="10000"/>
              </a:spcAft>
              <a:buFontTx/>
              <a:buNone/>
            </a:pPr>
            <a:r>
              <a:rPr lang="zh-CN" altLang="en-US" sz="2400" b="1">
                <a:solidFill>
                  <a:schemeClr val="tx2"/>
                </a:solidFill>
                <a:latin typeface="宋体" pitchFamily="2" charset="-122"/>
              </a:rPr>
              <a:t>    </a:t>
            </a:r>
            <a:endParaRPr lang="en-US" altLang="zh-CN" sz="2400" b="1">
              <a:solidFill>
                <a:schemeClr val="tx2"/>
              </a:solidFill>
              <a:latin typeface="宋体" pitchFamily="2" charset="-122"/>
            </a:endParaRPr>
          </a:p>
        </p:txBody>
      </p:sp>
      <p:sp>
        <p:nvSpPr>
          <p:cNvPr id="40971" name="TextBox 11"/>
          <p:cNvSpPr txBox="1">
            <a:spLocks noChangeArrowheads="1"/>
          </p:cNvSpPr>
          <p:nvPr/>
        </p:nvSpPr>
        <p:spPr bwMode="auto">
          <a:xfrm>
            <a:off x="611188" y="1382713"/>
            <a:ext cx="5256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2400" b="1">
                <a:latin typeface="仿宋_GB2312" pitchFamily="49" charset="-122"/>
                <a:ea typeface="仿宋_GB2312" pitchFamily="49" charset="-122"/>
              </a:rPr>
              <a:t>  3</a:t>
            </a:r>
            <a:r>
              <a:rPr lang="zh-CN" altLang="en-US" sz="2400" b="1">
                <a:latin typeface="仿宋_GB2312" pitchFamily="49" charset="-122"/>
                <a:ea typeface="仿宋_GB2312" pitchFamily="49" charset="-122"/>
              </a:rPr>
              <a:t>、控制面板</a:t>
            </a:r>
            <a:endParaRPr lang="en-US" altLang="zh-CN" sz="2400" b="1">
              <a:latin typeface="仿宋_GB2312" pitchFamily="49" charset="-122"/>
              <a:ea typeface="仿宋_GB2312" pitchFamily="49" charset="-122"/>
            </a:endParaRPr>
          </a:p>
        </p:txBody>
      </p:sp>
      <p:pic>
        <p:nvPicPr>
          <p:cNvPr id="40972" name="图片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8225" y="2941638"/>
            <a:ext cx="43815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3" name="TextBox 2"/>
          <p:cNvSpPr txBox="1">
            <a:spLocks noChangeArrowheads="1"/>
          </p:cNvSpPr>
          <p:nvPr/>
        </p:nvSpPr>
        <p:spPr bwMode="auto">
          <a:xfrm>
            <a:off x="900113" y="1844675"/>
            <a:ext cx="7632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en-US" sz="2000" b="1">
                <a:latin typeface="仿宋_GB2312" pitchFamily="49" charset="-122"/>
                <a:ea typeface="仿宋_GB2312" pitchFamily="49" charset="-122"/>
              </a:rPr>
              <a:t>    在</a:t>
            </a:r>
            <a:r>
              <a:rPr lang="en-US" altLang="zh-CN" sz="2000" b="1">
                <a:latin typeface="仿宋_GB2312" pitchFamily="49" charset="-122"/>
                <a:ea typeface="仿宋_GB2312" pitchFamily="49" charset="-122"/>
              </a:rPr>
              <a:t>win7</a:t>
            </a:r>
            <a:r>
              <a:rPr lang="zh-CN" altLang="en-US" sz="2000" b="1">
                <a:latin typeface="仿宋_GB2312" pitchFamily="49" charset="-122"/>
                <a:ea typeface="仿宋_GB2312" pitchFamily="49" charset="-122"/>
              </a:rPr>
              <a:t>系统中，控制面板一般以类别的形式来显示功能菜单，分为系统和安全、用户帐户和家庭安全、网络和</a:t>
            </a:r>
            <a:r>
              <a:rPr lang="en-US" altLang="zh-CN" sz="2000" b="1">
                <a:latin typeface="仿宋_GB2312" pitchFamily="49" charset="-122"/>
                <a:ea typeface="仿宋_GB2312" pitchFamily="49" charset="-122"/>
              </a:rPr>
              <a:t>Internet</a:t>
            </a:r>
            <a:r>
              <a:rPr lang="zh-CN" altLang="en-US" sz="2000" b="1">
                <a:latin typeface="仿宋_GB2312" pitchFamily="49" charset="-122"/>
                <a:ea typeface="仿宋_GB2312" pitchFamily="49" charset="-122"/>
              </a:rPr>
              <a:t>、外观和个性化、硬件和声音、程序等类别，在每个类别下显示其常用功能。</a:t>
            </a:r>
          </a:p>
        </p:txBody>
      </p:sp>
      <p:sp>
        <p:nvSpPr>
          <p:cNvPr id="40974" name="TextBox 3"/>
          <p:cNvSpPr txBox="1">
            <a:spLocks noChangeArrowheads="1"/>
          </p:cNvSpPr>
          <p:nvPr/>
        </p:nvSpPr>
        <p:spPr bwMode="auto">
          <a:xfrm>
            <a:off x="5508625" y="3011488"/>
            <a:ext cx="302418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en-US" sz="1800" b="1">
                <a:latin typeface="仿宋_GB2312" pitchFamily="49" charset="-122"/>
                <a:ea typeface="仿宋_GB2312" pitchFamily="49" charset="-122"/>
              </a:rPr>
              <a:t>①以大小图标查看时，可以显示所有控制面板项</a:t>
            </a:r>
            <a:endParaRPr lang="en-US" altLang="zh-CN" sz="1800" b="1">
              <a:latin typeface="仿宋_GB2312" pitchFamily="49" charset="-122"/>
              <a:ea typeface="仿宋_GB2312" pitchFamily="49" charset="-122"/>
            </a:endParaRPr>
          </a:p>
          <a:p>
            <a:pPr eaLnBrk="1" hangingPunct="1">
              <a:spcBef>
                <a:spcPct val="0"/>
              </a:spcBef>
              <a:buFontTx/>
              <a:buNone/>
            </a:pPr>
            <a:r>
              <a:rPr lang="zh-CN" altLang="en-US" sz="1800" b="1">
                <a:latin typeface="仿宋_GB2312" pitchFamily="49" charset="-122"/>
                <a:ea typeface="仿宋_GB2312" pitchFamily="49" charset="-122"/>
              </a:rPr>
              <a:t>②通过地址栏导航，快速切换到相应的分类选项，或者需要打开的程序。</a:t>
            </a:r>
            <a:endParaRPr lang="en-US" altLang="zh-CN" sz="1800" b="1">
              <a:latin typeface="仿宋_GB2312" pitchFamily="49" charset="-122"/>
              <a:ea typeface="仿宋_GB2312" pitchFamily="49" charset="-122"/>
            </a:endParaRPr>
          </a:p>
          <a:p>
            <a:pPr eaLnBrk="1" hangingPunct="1">
              <a:spcBef>
                <a:spcPct val="0"/>
              </a:spcBef>
              <a:buFontTx/>
              <a:buNone/>
            </a:pPr>
            <a:r>
              <a:rPr lang="zh-CN" altLang="en-US" sz="1800" b="1">
                <a:latin typeface="仿宋_GB2312" pitchFamily="49" charset="-122"/>
                <a:ea typeface="仿宋_GB2312" pitchFamily="49" charset="-122"/>
              </a:rPr>
              <a:t>③通过搜索功能，方便用户快速查看需要的功能选项。操作时，可以控制面板右上角的搜索框中，输入关键词（如用户），即可显示相应的搜索结果。</a:t>
            </a:r>
          </a:p>
        </p:txBody>
      </p:sp>
    </p:spTree>
  </p:cSld>
  <p:clrMapOvr>
    <a:masterClrMapping/>
  </p:clrMapOvr>
  <p:transition advTm="22922">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zh-CN" altLang="en-US" b="1"/>
          </a:p>
        </p:txBody>
      </p:sp>
      <p:sp>
        <p:nvSpPr>
          <p:cNvPr id="41987"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41988"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41989"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41990"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41991"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41992"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41993" name="标题 7"/>
          <p:cNvSpPr>
            <a:spLocks noGrp="1"/>
          </p:cNvSpPr>
          <p:nvPr>
            <p:ph type="title"/>
          </p:nvPr>
        </p:nvSpPr>
        <p:spPr>
          <a:xfrm>
            <a:off x="-26988" y="342900"/>
            <a:ext cx="9170988" cy="785813"/>
          </a:xfrm>
        </p:spPr>
        <p:txBody>
          <a:bodyPr anchor="t"/>
          <a:lstStyle/>
          <a:p>
            <a:pPr eaLnBrk="1" hangingPunct="1"/>
            <a:r>
              <a:rPr lang="zh-CN" altLang="en-US" smtClean="0">
                <a:latin typeface="隶书" pitchFamily="49" charset="-122"/>
                <a:ea typeface="隶书" pitchFamily="49" charset="-122"/>
              </a:rPr>
              <a:t>六、项目小结</a:t>
            </a:r>
          </a:p>
        </p:txBody>
      </p:sp>
      <p:sp>
        <p:nvSpPr>
          <p:cNvPr id="41994" name="内容占位符 11"/>
          <p:cNvSpPr>
            <a:spLocks noGrp="1"/>
          </p:cNvSpPr>
          <p:nvPr>
            <p:ph sz="quarter" idx="4294967295"/>
          </p:nvPr>
        </p:nvSpPr>
        <p:spPr>
          <a:xfrm>
            <a:off x="1012825" y="1552575"/>
            <a:ext cx="7375525" cy="4684713"/>
          </a:xfrm>
        </p:spPr>
        <p:txBody>
          <a:bodyPr/>
          <a:lstStyle/>
          <a:p>
            <a:pPr marL="0" indent="0">
              <a:lnSpc>
                <a:spcPts val="3200"/>
              </a:lnSpc>
              <a:buFontTx/>
              <a:buNone/>
            </a:pPr>
            <a:r>
              <a:rPr lang="en-US" altLang="zh-CN" sz="2400" dirty="0" smtClean="0">
                <a:latin typeface="仿宋_GB2312" pitchFamily="49" charset="-122"/>
                <a:ea typeface="仿宋_GB2312" pitchFamily="49" charset="-122"/>
              </a:rPr>
              <a:t>    </a:t>
            </a:r>
            <a:r>
              <a:rPr lang="zh-CN" altLang="zh-CN" sz="2200" b="1" dirty="0" smtClean="0">
                <a:latin typeface="仿宋_GB2312" pitchFamily="49" charset="-122"/>
                <a:ea typeface="仿宋_GB2312" pitchFamily="49" charset="-122"/>
              </a:rPr>
              <a:t>利用</a:t>
            </a:r>
            <a:r>
              <a:rPr lang="en-US" altLang="zh-CN" sz="2200" b="1" dirty="0" smtClean="0">
                <a:latin typeface="仿宋_GB2312" pitchFamily="49" charset="-122"/>
                <a:ea typeface="仿宋_GB2312" pitchFamily="49" charset="-122"/>
              </a:rPr>
              <a:t>Windows 7</a:t>
            </a:r>
            <a:r>
              <a:rPr lang="zh-CN" altLang="zh-CN" sz="2200" b="1" dirty="0" smtClean="0">
                <a:latin typeface="仿宋_GB2312" pitchFamily="49" charset="-122"/>
                <a:ea typeface="仿宋_GB2312" pitchFamily="49" charset="-122"/>
              </a:rPr>
              <a:t>文件管理的功能，通过文件</a:t>
            </a:r>
            <a:r>
              <a:rPr lang="en-US" altLang="zh-CN" sz="2200" b="1" dirty="0" smtClean="0">
                <a:latin typeface="仿宋_GB2312" pitchFamily="49" charset="-122"/>
                <a:ea typeface="仿宋_GB2312" pitchFamily="49" charset="-122"/>
              </a:rPr>
              <a:t>/</a:t>
            </a:r>
            <a:r>
              <a:rPr lang="zh-CN" altLang="zh-CN" sz="2200" b="1" dirty="0" smtClean="0">
                <a:latin typeface="仿宋_GB2312" pitchFamily="49" charset="-122"/>
                <a:ea typeface="仿宋_GB2312" pitchFamily="49" charset="-122"/>
              </a:rPr>
              <a:t>文件夹的创建、复制、移动、粘贴、删除、重命名及修改属性等步骤的操作，完成了“管理我的个人文件”项目，并通过项目拓展了使用剪贴板、创建桌面快捷方式、加密文件和文件夹等操作技巧，以及</a:t>
            </a:r>
            <a:r>
              <a:rPr lang="en-US" altLang="zh-CN" sz="2200" b="1" dirty="0" smtClean="0">
                <a:latin typeface="仿宋_GB2312" pitchFamily="49" charset="-122"/>
                <a:ea typeface="仿宋_GB2312" pitchFamily="49" charset="-122"/>
              </a:rPr>
              <a:t>Windows7</a:t>
            </a:r>
            <a:r>
              <a:rPr lang="zh-CN" altLang="zh-CN" sz="2200" b="1" dirty="0" smtClean="0">
                <a:latin typeface="仿宋_GB2312" pitchFamily="49" charset="-122"/>
                <a:ea typeface="仿宋_GB2312" pitchFamily="49" charset="-122"/>
              </a:rPr>
              <a:t>操作系统独有的“库”的知识，使其对“</a:t>
            </a:r>
            <a:r>
              <a:rPr lang="en-US" altLang="zh-CN" sz="2200" b="1" dirty="0" smtClean="0">
                <a:latin typeface="仿宋_GB2312" pitchFamily="49" charset="-122"/>
                <a:ea typeface="仿宋_GB2312" pitchFamily="49" charset="-122"/>
              </a:rPr>
              <a:t>Windows 7</a:t>
            </a:r>
            <a:r>
              <a:rPr lang="zh-CN" altLang="zh-CN" sz="2200" b="1" dirty="0" smtClean="0">
                <a:latin typeface="仿宋_GB2312" pitchFamily="49" charset="-122"/>
                <a:ea typeface="仿宋_GB2312" pitchFamily="49" charset="-122"/>
              </a:rPr>
              <a:t>基本操作”的应用有了更深刻的理解，对于以后使用别的版本的操作系统（例如：</a:t>
            </a:r>
            <a:r>
              <a:rPr lang="en-US" altLang="zh-CN" sz="2200" b="1" dirty="0" smtClean="0">
                <a:latin typeface="仿宋_GB2312" pitchFamily="49" charset="-122"/>
                <a:ea typeface="仿宋_GB2312" pitchFamily="49" charset="-122"/>
              </a:rPr>
              <a:t>Windows8</a:t>
            </a:r>
            <a:r>
              <a:rPr lang="zh-CN" altLang="zh-CN" sz="2200" b="1" dirty="0" smtClean="0">
                <a:latin typeface="仿宋_GB2312" pitchFamily="49" charset="-122"/>
                <a:ea typeface="仿宋_GB2312" pitchFamily="49" charset="-122"/>
              </a:rPr>
              <a:t>等）提供了借鉴和指导。</a:t>
            </a:r>
            <a:endParaRPr lang="en-US" altLang="zh-CN" sz="2200" b="1" dirty="0" smtClean="0">
              <a:latin typeface="仿宋_GB2312" pitchFamily="49" charset="-122"/>
              <a:ea typeface="仿宋_GB2312" pitchFamily="49" charset="-122"/>
            </a:endParaRPr>
          </a:p>
          <a:p>
            <a:pPr marL="0" indent="0">
              <a:lnSpc>
                <a:spcPts val="3200"/>
              </a:lnSpc>
              <a:buFontTx/>
              <a:buNone/>
            </a:pPr>
            <a:r>
              <a:rPr lang="en-US" altLang="zh-CN" sz="2200" b="1" dirty="0" smtClean="0">
                <a:latin typeface="仿宋_GB2312" pitchFamily="49" charset="-122"/>
                <a:ea typeface="仿宋_GB2312" pitchFamily="49" charset="-122"/>
              </a:rPr>
              <a:t>    </a:t>
            </a:r>
            <a:r>
              <a:rPr lang="zh-CN" altLang="zh-CN" sz="2200" b="1" dirty="0" smtClean="0">
                <a:latin typeface="仿宋_GB2312" pitchFamily="49" charset="-122"/>
                <a:ea typeface="仿宋_GB2312" pitchFamily="49" charset="-122"/>
              </a:rPr>
              <a:t>同时，本项目的实现过程，真切地让同学们体会到了文件</a:t>
            </a:r>
            <a:r>
              <a:rPr lang="en-US" altLang="zh-CN" sz="2200" b="1" dirty="0" smtClean="0">
                <a:latin typeface="仿宋_GB2312" pitchFamily="49" charset="-122"/>
                <a:ea typeface="仿宋_GB2312" pitchFamily="49" charset="-122"/>
              </a:rPr>
              <a:t>/</a:t>
            </a:r>
            <a:r>
              <a:rPr lang="zh-CN" altLang="zh-CN" sz="2200" b="1" dirty="0" smtClean="0">
                <a:latin typeface="仿宋_GB2312" pitchFamily="49" charset="-122"/>
                <a:ea typeface="仿宋_GB2312" pitchFamily="49" charset="-122"/>
              </a:rPr>
              <a:t>文件夹分门别类存放的好处</a:t>
            </a:r>
            <a:r>
              <a:rPr lang="en-US" altLang="zh-CN" sz="2200" b="1" dirty="0" smtClean="0">
                <a:latin typeface="仿宋_GB2312" pitchFamily="49" charset="-122"/>
                <a:ea typeface="仿宋_GB2312" pitchFamily="49" charset="-122"/>
              </a:rPr>
              <a:t>,</a:t>
            </a:r>
            <a:r>
              <a:rPr lang="zh-CN" altLang="zh-CN" sz="2200" b="1" dirty="0" smtClean="0">
                <a:latin typeface="仿宋_GB2312" pitchFamily="49" charset="-122"/>
                <a:ea typeface="仿宋_GB2312" pitchFamily="49" charset="-122"/>
              </a:rPr>
              <a:t>养成安全使用计算机需要经常需要备份的良好习惯的重要性所在。</a:t>
            </a:r>
            <a:endParaRPr lang="en-US" altLang="zh-CN" sz="2200" b="1" dirty="0" smtClean="0">
              <a:latin typeface="仿宋_GB2312" pitchFamily="49" charset="-122"/>
              <a:ea typeface="仿宋_GB2312" pitchFamily="49" charset="-122"/>
            </a:endParaRPr>
          </a:p>
        </p:txBody>
      </p:sp>
    </p:spTree>
  </p:cSld>
  <p:clrMapOvr>
    <a:masterClrMapping/>
  </p:clrMapOvr>
  <p:transition advTm="22922">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230313"/>
            <a:ext cx="8091488" cy="500062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lnSpc>
                <a:spcPct val="110000"/>
              </a:lnSpc>
              <a:spcBef>
                <a:spcPts val="800"/>
              </a:spcBef>
              <a:defRPr/>
            </a:pPr>
            <a:r>
              <a:rPr lang="zh-CN" altLang="en-US" sz="2400" b="1" dirty="0">
                <a:solidFill>
                  <a:srgbClr val="0000FF"/>
                </a:solidFill>
                <a:latin typeface="仿宋_GB2312" pitchFamily="49" charset="-122"/>
                <a:ea typeface="仿宋_GB2312" pitchFamily="49" charset="-122"/>
              </a:rPr>
              <a:t>任务</a:t>
            </a:r>
            <a:r>
              <a:rPr lang="en-US" altLang="zh-CN" sz="2400" b="1" dirty="0">
                <a:solidFill>
                  <a:srgbClr val="0000FF"/>
                </a:solidFill>
                <a:latin typeface="仿宋_GB2312" pitchFamily="49" charset="-122"/>
                <a:ea typeface="仿宋_GB2312" pitchFamily="49" charset="-122"/>
              </a:rPr>
              <a:t>1</a:t>
            </a:r>
            <a:r>
              <a:rPr lang="zh-CN" altLang="en-US" sz="2400" b="1" dirty="0">
                <a:solidFill>
                  <a:srgbClr val="0000FF"/>
                </a:solidFill>
                <a:latin typeface="仿宋_GB2312" pitchFamily="49" charset="-122"/>
                <a:ea typeface="仿宋_GB2312" pitchFamily="49" charset="-122"/>
              </a:rPr>
              <a:t>：</a:t>
            </a:r>
            <a:r>
              <a:rPr lang="zh-CN" altLang="en-US" sz="2400" b="1" dirty="0">
                <a:latin typeface="黑体" pitchFamily="2" charset="-122"/>
                <a:ea typeface="黑体" pitchFamily="2" charset="-122"/>
              </a:rPr>
              <a:t>对资料进行分类</a:t>
            </a:r>
            <a:endParaRPr lang="en-US" altLang="zh-CN" sz="2400" b="1" dirty="0">
              <a:latin typeface="黑体" pitchFamily="2" charset="-122"/>
              <a:ea typeface="黑体" pitchFamily="2" charset="-122"/>
            </a:endParaRPr>
          </a:p>
          <a:p>
            <a:pPr>
              <a:lnSpc>
                <a:spcPct val="110000"/>
              </a:lnSpc>
              <a:spcBef>
                <a:spcPts val="800"/>
              </a:spcBef>
              <a:defRPr/>
            </a:pPr>
            <a:r>
              <a:rPr lang="zh-CN" altLang="en-US" sz="2400" b="1" dirty="0">
                <a:latin typeface="仿宋_GB2312" pitchFamily="49" charset="-122"/>
                <a:ea typeface="仿宋_GB2312" pitchFamily="49" charset="-122"/>
              </a:rPr>
              <a:t>方法：首先定位硬盘分类名称，并将目前已有的</a:t>
            </a:r>
            <a:r>
              <a:rPr lang="en-US" altLang="zh-CN" sz="2400" b="1" dirty="0">
                <a:latin typeface="仿宋_GB2312" pitchFamily="49" charset="-122"/>
                <a:ea typeface="仿宋_GB2312" pitchFamily="49" charset="-122"/>
              </a:rPr>
              <a:t>40</a:t>
            </a:r>
            <a:r>
              <a:rPr lang="zh-CN" altLang="en-US" sz="2400" b="1" dirty="0">
                <a:latin typeface="仿宋_GB2312" pitchFamily="49" charset="-122"/>
                <a:ea typeface="仿宋_GB2312" pitchFamily="49" charset="-122"/>
              </a:rPr>
              <a:t>个文件放置在“资料盘”中，再根据学习、音乐、图片、游戏、视频五大类进行分类。</a:t>
            </a:r>
            <a:endParaRPr lang="en-US" altLang="zh-CN" sz="2400" b="1" dirty="0">
              <a:latin typeface="仿宋_GB2312" pitchFamily="49" charset="-122"/>
              <a:ea typeface="仿宋_GB2312" pitchFamily="49" charset="-122"/>
            </a:endParaRPr>
          </a:p>
          <a:p>
            <a:pPr>
              <a:lnSpc>
                <a:spcPct val="110000"/>
              </a:lnSpc>
              <a:spcBef>
                <a:spcPts val="800"/>
              </a:spcBef>
              <a:defRPr/>
            </a:pPr>
            <a:r>
              <a:rPr lang="zh-CN" altLang="en-US" sz="2400" b="1" dirty="0">
                <a:solidFill>
                  <a:srgbClr val="0000FF"/>
                </a:solidFill>
                <a:latin typeface="仿宋_GB2312" pitchFamily="49" charset="-122"/>
                <a:ea typeface="仿宋_GB2312" pitchFamily="49" charset="-122"/>
              </a:rPr>
              <a:t>任务</a:t>
            </a:r>
            <a:r>
              <a:rPr lang="en-US" altLang="zh-CN" sz="2400" b="1" dirty="0">
                <a:solidFill>
                  <a:srgbClr val="0000FF"/>
                </a:solidFill>
                <a:latin typeface="仿宋_GB2312" pitchFamily="49" charset="-122"/>
                <a:ea typeface="仿宋_GB2312" pitchFamily="49" charset="-122"/>
              </a:rPr>
              <a:t>2</a:t>
            </a:r>
            <a:r>
              <a:rPr lang="zh-CN" altLang="en-US" sz="2400" b="1" dirty="0">
                <a:solidFill>
                  <a:srgbClr val="0000FF"/>
                </a:solidFill>
                <a:latin typeface="仿宋_GB2312" pitchFamily="49" charset="-122"/>
                <a:ea typeface="仿宋_GB2312" pitchFamily="49" charset="-122"/>
              </a:rPr>
              <a:t>：</a:t>
            </a:r>
            <a:r>
              <a:rPr lang="zh-CN" altLang="en-US" sz="2400" b="1" dirty="0">
                <a:latin typeface="黑体" pitchFamily="2" charset="-122"/>
                <a:ea typeface="黑体" pitchFamily="2" charset="-122"/>
              </a:rPr>
              <a:t>对资料进行整理</a:t>
            </a:r>
            <a:endParaRPr lang="en-US" altLang="zh-CN" sz="2400" b="1" dirty="0">
              <a:latin typeface="黑体" pitchFamily="2" charset="-122"/>
              <a:ea typeface="黑体" pitchFamily="2" charset="-122"/>
            </a:endParaRPr>
          </a:p>
          <a:p>
            <a:pPr>
              <a:lnSpc>
                <a:spcPct val="110000"/>
              </a:lnSpc>
              <a:spcBef>
                <a:spcPts val="800"/>
              </a:spcBef>
              <a:defRPr/>
            </a:pPr>
            <a:r>
              <a:rPr lang="zh-CN" altLang="en-US" sz="2400" b="1" dirty="0">
                <a:latin typeface="仿宋_GB2312" pitchFamily="49" charset="-122"/>
                <a:ea typeface="仿宋_GB2312" pitchFamily="49" charset="-122"/>
              </a:rPr>
              <a:t>方法：对分类后的资料进行再整理，包括图片文件查找、创建快捷方式、设置文件属性、设置文件夹共享、删除文件等。</a:t>
            </a:r>
            <a:endParaRPr lang="en-US" altLang="zh-CN" sz="2400" b="1" dirty="0">
              <a:latin typeface="仿宋_GB2312" pitchFamily="49" charset="-122"/>
              <a:ea typeface="仿宋_GB2312" pitchFamily="49" charset="-122"/>
            </a:endParaRPr>
          </a:p>
          <a:p>
            <a:pPr>
              <a:lnSpc>
                <a:spcPct val="110000"/>
              </a:lnSpc>
              <a:spcBef>
                <a:spcPts val="800"/>
              </a:spcBef>
              <a:defRPr/>
            </a:pPr>
            <a:r>
              <a:rPr lang="zh-CN" altLang="en-US" sz="2400" b="1" dirty="0">
                <a:solidFill>
                  <a:srgbClr val="0000FF"/>
                </a:solidFill>
                <a:latin typeface="仿宋_GB2312" pitchFamily="49" charset="-122"/>
                <a:ea typeface="仿宋_GB2312" pitchFamily="49" charset="-122"/>
              </a:rPr>
              <a:t>任务</a:t>
            </a:r>
            <a:r>
              <a:rPr lang="en-US" altLang="zh-CN" sz="2400" b="1" dirty="0">
                <a:solidFill>
                  <a:srgbClr val="0000FF"/>
                </a:solidFill>
                <a:latin typeface="仿宋_GB2312" pitchFamily="49" charset="-122"/>
                <a:ea typeface="仿宋_GB2312" pitchFamily="49" charset="-122"/>
              </a:rPr>
              <a:t>3</a:t>
            </a:r>
            <a:r>
              <a:rPr lang="zh-CN" altLang="en-US" sz="2400" b="1" dirty="0">
                <a:solidFill>
                  <a:srgbClr val="0000FF"/>
                </a:solidFill>
                <a:latin typeface="仿宋_GB2312" pitchFamily="49" charset="-122"/>
                <a:ea typeface="仿宋_GB2312" pitchFamily="49" charset="-122"/>
              </a:rPr>
              <a:t>：</a:t>
            </a:r>
            <a:r>
              <a:rPr lang="zh-CN" altLang="en-US" sz="2400" b="1" dirty="0">
                <a:latin typeface="黑体" pitchFamily="2" charset="-122"/>
                <a:ea typeface="黑体" pitchFamily="2" charset="-122"/>
              </a:rPr>
              <a:t>对资料进行备份</a:t>
            </a:r>
            <a:endParaRPr lang="en-US" altLang="zh-CN" sz="2400" b="1" dirty="0">
              <a:latin typeface="黑体" pitchFamily="2" charset="-122"/>
              <a:ea typeface="黑体" pitchFamily="2" charset="-122"/>
            </a:endParaRPr>
          </a:p>
          <a:p>
            <a:pPr>
              <a:lnSpc>
                <a:spcPct val="110000"/>
              </a:lnSpc>
              <a:spcBef>
                <a:spcPts val="800"/>
              </a:spcBef>
              <a:defRPr/>
            </a:pPr>
            <a:r>
              <a:rPr lang="zh-CN" altLang="en-US" sz="2400" b="1" dirty="0">
                <a:latin typeface="仿宋_GB2312" pitchFamily="49" charset="-122"/>
                <a:ea typeface="仿宋_GB2312" pitchFamily="49" charset="-122"/>
              </a:rPr>
              <a:t>方法：对分类后重要的资料进行备份操作。</a:t>
            </a:r>
            <a:endParaRPr lang="en-US" altLang="zh-CN" sz="2400" b="1" dirty="0">
              <a:latin typeface="仿宋_GB2312" pitchFamily="49" charset="-122"/>
              <a:ea typeface="仿宋_GB2312" pitchFamily="49" charset="-122"/>
            </a:endParaRPr>
          </a:p>
        </p:txBody>
      </p:sp>
      <p:sp>
        <p:nvSpPr>
          <p:cNvPr id="6147" name="矩形 7">
            <a:hlinkClick r:id="rId2" action="ppaction://hlinksldjump"/>
          </p:cNvPr>
          <p:cNvSpPr>
            <a:spLocks noChangeArrowheads="1"/>
          </p:cNvSpPr>
          <p:nvPr/>
        </p:nvSpPr>
        <p:spPr bwMode="auto">
          <a:xfrm>
            <a:off x="342900" y="42386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6148" name="矩形 8">
            <a:hlinkClick r:id="rId3" action="ppaction://hlinksldjump"/>
          </p:cNvPr>
          <p:cNvSpPr>
            <a:spLocks noChangeArrowheads="1"/>
          </p:cNvSpPr>
          <p:nvPr/>
        </p:nvSpPr>
        <p:spPr bwMode="auto">
          <a:xfrm>
            <a:off x="342900" y="45148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6149" name="矩形 9">
            <a:hlinkClick r:id="rId4" action="ppaction://hlinksldjump"/>
          </p:cNvPr>
          <p:cNvSpPr>
            <a:spLocks noChangeArrowheads="1"/>
          </p:cNvSpPr>
          <p:nvPr/>
        </p:nvSpPr>
        <p:spPr bwMode="auto">
          <a:xfrm>
            <a:off x="342900" y="47815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6150" name="矩形 10">
            <a:hlinkClick r:id="rId5" action="ppaction://hlinksldjump"/>
          </p:cNvPr>
          <p:cNvSpPr>
            <a:spLocks noChangeArrowheads="1"/>
          </p:cNvSpPr>
          <p:nvPr/>
        </p:nvSpPr>
        <p:spPr bwMode="auto">
          <a:xfrm>
            <a:off x="342900" y="50673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6151" name="矩形 11"/>
          <p:cNvSpPr>
            <a:spLocks noChangeArrowheads="1"/>
          </p:cNvSpPr>
          <p:nvPr/>
        </p:nvSpPr>
        <p:spPr bwMode="auto">
          <a:xfrm>
            <a:off x="342900" y="5343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6152" name="矩形 12"/>
          <p:cNvSpPr>
            <a:spLocks noChangeArrowheads="1"/>
          </p:cNvSpPr>
          <p:nvPr/>
        </p:nvSpPr>
        <p:spPr bwMode="auto">
          <a:xfrm>
            <a:off x="342900" y="56102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6153" name="标题 7"/>
          <p:cNvSpPr>
            <a:spLocks noGrp="1"/>
          </p:cNvSpPr>
          <p:nvPr>
            <p:ph type="title"/>
          </p:nvPr>
        </p:nvSpPr>
        <p:spPr>
          <a:xfrm>
            <a:off x="-26988" y="342900"/>
            <a:ext cx="9170988" cy="785813"/>
          </a:xfrm>
        </p:spPr>
        <p:txBody>
          <a:bodyPr anchor="t"/>
          <a:lstStyle/>
          <a:p>
            <a:pPr eaLnBrk="1" hangingPunct="1"/>
            <a:r>
              <a:rPr lang="zh-CN" altLang="en-US" smtClean="0">
                <a:latin typeface="隶书" pitchFamily="49" charset="-122"/>
                <a:ea typeface="隶书" pitchFamily="49" charset="-122"/>
              </a:rPr>
              <a:t>二、项目分析</a:t>
            </a:r>
          </a:p>
        </p:txBody>
      </p:sp>
    </p:spTree>
  </p:cSld>
  <p:clrMapOvr>
    <a:masterClrMapping/>
  </p:clrMapOvr>
  <p:transition advTm="22922">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zh-CN" altLang="en-US" b="1"/>
          </a:p>
        </p:txBody>
      </p:sp>
      <p:sp>
        <p:nvSpPr>
          <p:cNvPr id="43011"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43012"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43013"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43014"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43015"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43016"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43017" name="标题 7"/>
          <p:cNvSpPr>
            <a:spLocks noGrp="1"/>
          </p:cNvSpPr>
          <p:nvPr>
            <p:ph type="title"/>
          </p:nvPr>
        </p:nvSpPr>
        <p:spPr>
          <a:xfrm>
            <a:off x="-26988" y="342900"/>
            <a:ext cx="9170988" cy="785813"/>
          </a:xfrm>
        </p:spPr>
        <p:txBody>
          <a:bodyPr anchor="t"/>
          <a:lstStyle/>
          <a:p>
            <a:pPr eaLnBrk="1" hangingPunct="1"/>
            <a:r>
              <a:rPr lang="zh-CN" altLang="en-US" smtClean="0">
                <a:latin typeface="隶书" pitchFamily="49" charset="-122"/>
                <a:ea typeface="隶书" pitchFamily="49" charset="-122"/>
              </a:rPr>
              <a:t>七、创新作业</a:t>
            </a:r>
          </a:p>
        </p:txBody>
      </p:sp>
      <p:sp>
        <p:nvSpPr>
          <p:cNvPr id="43018" name="内容占位符 11"/>
          <p:cNvSpPr>
            <a:spLocks noGrp="1"/>
          </p:cNvSpPr>
          <p:nvPr>
            <p:ph sz="quarter" idx="4294967295"/>
          </p:nvPr>
        </p:nvSpPr>
        <p:spPr>
          <a:xfrm>
            <a:off x="714375" y="1196975"/>
            <a:ext cx="8018463" cy="5256213"/>
          </a:xfrm>
        </p:spPr>
        <p:txBody>
          <a:bodyPr/>
          <a:lstStyle/>
          <a:p>
            <a:pPr eaLnBrk="1" hangingPunct="1">
              <a:buFontTx/>
              <a:buNone/>
            </a:pPr>
            <a:r>
              <a:rPr lang="en-US" altLang="zh-CN" sz="2200" smtClean="0">
                <a:latin typeface="仿宋_GB2312" pitchFamily="49" charset="-122"/>
                <a:ea typeface="仿宋_GB2312" pitchFamily="49" charset="-122"/>
              </a:rPr>
              <a:t>    </a:t>
            </a:r>
            <a:r>
              <a:rPr lang="en-US" altLang="zh-CN" sz="2400" smtClean="0"/>
              <a:t>      </a:t>
            </a:r>
          </a:p>
        </p:txBody>
      </p:sp>
      <p:sp>
        <p:nvSpPr>
          <p:cNvPr id="43019" name="TextBox 1"/>
          <p:cNvSpPr txBox="1">
            <a:spLocks noChangeArrowheads="1"/>
          </p:cNvSpPr>
          <p:nvPr/>
        </p:nvSpPr>
        <p:spPr bwMode="auto">
          <a:xfrm>
            <a:off x="899592" y="1628800"/>
            <a:ext cx="7632848" cy="447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lnSpc>
                <a:spcPct val="130000"/>
              </a:lnSpc>
              <a:spcBef>
                <a:spcPts val="1200"/>
              </a:spcBef>
              <a:spcAft>
                <a:spcPts val="600"/>
              </a:spcAft>
              <a:buFontTx/>
              <a:buNone/>
            </a:pPr>
            <a:r>
              <a:rPr lang="zh-CN" altLang="en-US" sz="2400" b="1" dirty="0">
                <a:latin typeface="仿宋_GB2312" pitchFamily="49" charset="-122"/>
                <a:ea typeface="仿宋_GB2312" pitchFamily="49" charset="-122"/>
              </a:rPr>
              <a:t>    </a:t>
            </a:r>
            <a:r>
              <a:rPr lang="zh-CN" altLang="en-US" sz="2200" b="1" dirty="0">
                <a:latin typeface="仿宋_GB2312" pitchFamily="49" charset="-122"/>
                <a:ea typeface="仿宋_GB2312" pitchFamily="49" charset="-122"/>
              </a:rPr>
              <a:t>现有</a:t>
            </a:r>
            <a:r>
              <a:rPr lang="en-US" altLang="zh-CN" sz="2200" b="1" dirty="0">
                <a:latin typeface="仿宋_GB2312" pitchFamily="49" charset="-122"/>
                <a:ea typeface="仿宋_GB2312" pitchFamily="49" charset="-122"/>
              </a:rPr>
              <a:t>50</a:t>
            </a:r>
            <a:r>
              <a:rPr lang="zh-CN" altLang="en-US" sz="2200" b="1" dirty="0">
                <a:latin typeface="仿宋_GB2312" pitchFamily="49" charset="-122"/>
                <a:ea typeface="仿宋_GB2312" pitchFamily="49" charset="-122"/>
              </a:rPr>
              <a:t>个不同类型的文件，请将该</a:t>
            </a:r>
            <a:r>
              <a:rPr lang="en-US" altLang="zh-CN" sz="2200" b="1" dirty="0">
                <a:latin typeface="仿宋_GB2312" pitchFamily="49" charset="-122"/>
                <a:ea typeface="仿宋_GB2312" pitchFamily="49" charset="-122"/>
              </a:rPr>
              <a:t>50</a:t>
            </a:r>
            <a:r>
              <a:rPr lang="zh-CN" altLang="en-US" sz="2200" b="1" dirty="0">
                <a:latin typeface="仿宋_GB2312" pitchFamily="49" charset="-122"/>
                <a:ea typeface="仿宋_GB2312" pitchFamily="49" charset="-122"/>
              </a:rPr>
              <a:t>个文件按照“图片”、“静态光标”、“图标”、“</a:t>
            </a:r>
            <a:r>
              <a:rPr lang="en-US" altLang="zh-CN" sz="2200" b="1" dirty="0">
                <a:latin typeface="仿宋_GB2312" pitchFamily="49" charset="-122"/>
                <a:ea typeface="仿宋_GB2312" pitchFamily="49" charset="-122"/>
              </a:rPr>
              <a:t>Excel</a:t>
            </a:r>
            <a:r>
              <a:rPr lang="zh-CN" altLang="en-US" sz="2200" b="1" dirty="0">
                <a:latin typeface="仿宋_GB2312" pitchFamily="49" charset="-122"/>
                <a:ea typeface="仿宋_GB2312" pitchFamily="49" charset="-122"/>
              </a:rPr>
              <a:t>文档”、“</a:t>
            </a:r>
            <a:r>
              <a:rPr lang="en-US" altLang="zh-CN" sz="2200" b="1" dirty="0">
                <a:latin typeface="仿宋_GB2312" pitchFamily="49" charset="-122"/>
                <a:ea typeface="仿宋_GB2312" pitchFamily="49" charset="-122"/>
              </a:rPr>
              <a:t>Word</a:t>
            </a:r>
            <a:r>
              <a:rPr lang="zh-CN" altLang="en-US" sz="2200" b="1" dirty="0">
                <a:latin typeface="仿宋_GB2312" pitchFamily="49" charset="-122"/>
                <a:ea typeface="仿宋_GB2312" pitchFamily="49" charset="-122"/>
              </a:rPr>
              <a:t>文档”、 </a:t>
            </a:r>
            <a:r>
              <a:rPr lang="zh-CN" altLang="en-US" sz="2200" b="1" dirty="0" smtClean="0">
                <a:latin typeface="仿宋_GB2312" pitchFamily="49" charset="-122"/>
                <a:ea typeface="仿宋_GB2312" pitchFamily="49" charset="-122"/>
              </a:rPr>
              <a:t>“</a:t>
            </a:r>
            <a:r>
              <a:rPr lang="en-US" altLang="zh-CN" sz="2200" b="1" dirty="0" smtClean="0">
                <a:latin typeface="仿宋_GB2312" pitchFamily="49" charset="-122"/>
                <a:ea typeface="仿宋_GB2312" pitchFamily="49" charset="-122"/>
              </a:rPr>
              <a:t>PPT</a:t>
            </a:r>
            <a:r>
              <a:rPr lang="zh-CN" altLang="en-US" sz="2200" b="1" dirty="0" smtClean="0">
                <a:latin typeface="仿宋_GB2312" pitchFamily="49" charset="-122"/>
                <a:ea typeface="仿宋_GB2312" pitchFamily="49" charset="-122"/>
              </a:rPr>
              <a:t>文档”、“声音”</a:t>
            </a:r>
            <a:r>
              <a:rPr lang="zh-CN" altLang="en-US" sz="2200" b="1" dirty="0">
                <a:latin typeface="仿宋_GB2312" pitchFamily="49" charset="-122"/>
                <a:ea typeface="仿宋_GB2312" pitchFamily="49" charset="-122"/>
              </a:rPr>
              <a:t>、“视频”、“文本文档”、“</a:t>
            </a:r>
            <a:r>
              <a:rPr lang="en-US" altLang="zh-CN" sz="2200" b="1" dirty="0">
                <a:latin typeface="仿宋_GB2312" pitchFamily="49" charset="-122"/>
                <a:ea typeface="仿宋_GB2312" pitchFamily="49" charset="-122"/>
              </a:rPr>
              <a:t>DOS</a:t>
            </a:r>
            <a:r>
              <a:rPr lang="zh-CN" altLang="en-US" sz="2200" b="1" dirty="0">
                <a:latin typeface="仿宋_GB2312" pitchFamily="49" charset="-122"/>
                <a:ea typeface="仿宋_GB2312" pitchFamily="49" charset="-122"/>
              </a:rPr>
              <a:t>应用程序</a:t>
            </a:r>
            <a:r>
              <a:rPr lang="zh-CN" altLang="en-US" sz="2200" b="1" dirty="0" smtClean="0">
                <a:latin typeface="仿宋_GB2312" pitchFamily="49" charset="-122"/>
                <a:ea typeface="仿宋_GB2312" pitchFamily="49" charset="-122"/>
              </a:rPr>
              <a:t>”十大</a:t>
            </a:r>
            <a:r>
              <a:rPr lang="zh-CN" altLang="en-US" sz="2200" b="1" dirty="0">
                <a:latin typeface="仿宋_GB2312" pitchFamily="49" charset="-122"/>
                <a:ea typeface="仿宋_GB2312" pitchFamily="49" charset="-122"/>
              </a:rPr>
              <a:t>类进行分类存放，并找出“千千阙歌”钢琴曲文件</a:t>
            </a:r>
            <a:r>
              <a:rPr lang="zh-CN" altLang="en-US" sz="2200" b="1" dirty="0" smtClean="0">
                <a:latin typeface="仿宋_GB2312" pitchFamily="49" charset="-122"/>
                <a:ea typeface="仿宋_GB2312" pitchFamily="49" charset="-122"/>
              </a:rPr>
              <a:t>，将</a:t>
            </a:r>
            <a:r>
              <a:rPr lang="zh-CN" altLang="en-US" sz="2200" b="1" dirty="0">
                <a:latin typeface="仿宋_GB2312" pitchFamily="49" charset="-122"/>
                <a:ea typeface="仿宋_GB2312" pitchFamily="49" charset="-122"/>
              </a:rPr>
              <a:t>其创建快捷方式</a:t>
            </a:r>
            <a:r>
              <a:rPr lang="zh-CN" altLang="en-US" sz="2200" b="1" dirty="0" smtClean="0">
                <a:latin typeface="仿宋_GB2312" pitchFamily="49" charset="-122"/>
                <a:ea typeface="仿宋_GB2312" pitchFamily="49" charset="-122"/>
              </a:rPr>
              <a:t>，并重命名</a:t>
            </a:r>
            <a:r>
              <a:rPr lang="zh-CN" altLang="en-US" sz="2200" b="1" dirty="0">
                <a:latin typeface="仿宋_GB2312" pitchFamily="49" charset="-122"/>
                <a:ea typeface="仿宋_GB2312" pitchFamily="49" charset="-122"/>
              </a:rPr>
              <a:t>为“千千阙歌</a:t>
            </a:r>
            <a:r>
              <a:rPr lang="en-US" altLang="zh-CN" sz="2200" b="1" dirty="0">
                <a:latin typeface="仿宋_GB2312" pitchFamily="49" charset="-122"/>
                <a:ea typeface="仿宋_GB2312" pitchFamily="49" charset="-122"/>
              </a:rPr>
              <a:t>.mid</a:t>
            </a:r>
            <a:r>
              <a:rPr lang="zh-CN" altLang="en-US" sz="2200" b="1" dirty="0">
                <a:latin typeface="仿宋_GB2312" pitchFamily="49" charset="-122"/>
                <a:ea typeface="仿宋_GB2312" pitchFamily="49" charset="-122"/>
              </a:rPr>
              <a:t>”，再把该文件设置为“只读”、“存档”属性。并把其所在“声音”文件夹设置为共享。再将该文件夹中的原“千千阙歌”钢琴曲文件删除入回收站。最后将“图片”、 “</a:t>
            </a:r>
            <a:r>
              <a:rPr lang="en-US" altLang="zh-CN" sz="2200" b="1" dirty="0">
                <a:latin typeface="仿宋_GB2312" pitchFamily="49" charset="-122"/>
                <a:ea typeface="仿宋_GB2312" pitchFamily="49" charset="-122"/>
              </a:rPr>
              <a:t>Excel</a:t>
            </a:r>
            <a:r>
              <a:rPr lang="zh-CN" altLang="en-US" sz="2200" b="1" dirty="0">
                <a:latin typeface="仿宋_GB2312" pitchFamily="49" charset="-122"/>
                <a:ea typeface="仿宋_GB2312" pitchFamily="49" charset="-122"/>
              </a:rPr>
              <a:t>文档”、“</a:t>
            </a:r>
            <a:r>
              <a:rPr lang="en-US" altLang="zh-CN" sz="2200" b="1" dirty="0">
                <a:latin typeface="仿宋_GB2312" pitchFamily="49" charset="-122"/>
                <a:ea typeface="仿宋_GB2312" pitchFamily="49" charset="-122"/>
              </a:rPr>
              <a:t>Word</a:t>
            </a:r>
            <a:r>
              <a:rPr lang="zh-CN" altLang="en-US" sz="2200" b="1" dirty="0">
                <a:latin typeface="仿宋_GB2312" pitchFamily="49" charset="-122"/>
                <a:ea typeface="仿宋_GB2312" pitchFamily="49" charset="-122"/>
              </a:rPr>
              <a:t>文档”、 “文本文档” 、</a:t>
            </a:r>
            <a:r>
              <a:rPr lang="zh-CN" altLang="en-US" sz="2200" b="1" dirty="0" smtClean="0">
                <a:latin typeface="仿宋_GB2312" pitchFamily="49" charset="-122"/>
                <a:ea typeface="仿宋_GB2312" pitchFamily="49" charset="-122"/>
              </a:rPr>
              <a:t>“</a:t>
            </a:r>
            <a:r>
              <a:rPr lang="en-US" altLang="zh-CN" sz="2200" b="1" dirty="0">
                <a:latin typeface="仿宋_GB2312" pitchFamily="49" charset="-122"/>
                <a:ea typeface="仿宋_GB2312" pitchFamily="49" charset="-122"/>
              </a:rPr>
              <a:t>PPT</a:t>
            </a:r>
            <a:r>
              <a:rPr lang="zh-CN" altLang="en-US" sz="2200" b="1" dirty="0">
                <a:latin typeface="仿宋_GB2312" pitchFamily="49" charset="-122"/>
                <a:ea typeface="仿宋_GB2312" pitchFamily="49" charset="-122"/>
              </a:rPr>
              <a:t>文档</a:t>
            </a:r>
            <a:r>
              <a:rPr lang="zh-CN" altLang="en-US" sz="2200" b="1" dirty="0" smtClean="0">
                <a:latin typeface="仿宋_GB2312" pitchFamily="49" charset="-122"/>
                <a:ea typeface="仿宋_GB2312" pitchFamily="49" charset="-122"/>
              </a:rPr>
              <a:t>” 等</a:t>
            </a:r>
            <a:r>
              <a:rPr lang="zh-CN" altLang="en-US" sz="2200" b="1" dirty="0">
                <a:latin typeface="仿宋_GB2312" pitchFamily="49" charset="-122"/>
                <a:ea typeface="仿宋_GB2312" pitchFamily="49" charset="-122"/>
              </a:rPr>
              <a:t>重要文件备份至备份盘中。</a:t>
            </a:r>
          </a:p>
        </p:txBody>
      </p:sp>
      <p:pic>
        <p:nvPicPr>
          <p:cNvPr id="12" name="Picture 20" descr="操作演示">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5755155"/>
            <a:ext cx="16859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2922">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zh-CN" altLang="en-US" b="1"/>
          </a:p>
        </p:txBody>
      </p:sp>
      <p:sp>
        <p:nvSpPr>
          <p:cNvPr id="7171" name="内容占位符 11"/>
          <p:cNvSpPr>
            <a:spLocks noGrp="1"/>
          </p:cNvSpPr>
          <p:nvPr>
            <p:ph sz="quarter" idx="4294967295"/>
          </p:nvPr>
        </p:nvSpPr>
        <p:spPr>
          <a:xfrm>
            <a:off x="714375" y="1192213"/>
            <a:ext cx="7993063" cy="5260975"/>
          </a:xfrm>
        </p:spPr>
        <p:txBody>
          <a:bodyPr/>
          <a:lstStyle/>
          <a:p>
            <a:pPr>
              <a:buFontTx/>
              <a:buNone/>
            </a:pPr>
            <a:r>
              <a:rPr lang="en-US" altLang="zh-CN" sz="2400" b="1" smtClean="0">
                <a:latin typeface="仿宋_GB2312" pitchFamily="49" charset="-122"/>
                <a:ea typeface="仿宋_GB2312" pitchFamily="49" charset="-122"/>
              </a:rPr>
              <a:t>  </a:t>
            </a:r>
            <a:r>
              <a:rPr lang="zh-CN" altLang="en-US" sz="2400" b="1" smtClean="0">
                <a:latin typeface="黑体" pitchFamily="49" charset="-122"/>
                <a:ea typeface="黑体" pitchFamily="49" charset="-122"/>
              </a:rPr>
              <a:t>一、对资料进行分类</a:t>
            </a:r>
          </a:p>
          <a:p>
            <a:pPr>
              <a:buFontTx/>
              <a:buNone/>
            </a:pPr>
            <a:r>
              <a:rPr lang="en-US" altLang="zh-CN" sz="2400" b="1" smtClean="0">
                <a:latin typeface="仿宋_GB2312" pitchFamily="49" charset="-122"/>
                <a:ea typeface="仿宋_GB2312" pitchFamily="49" charset="-122"/>
              </a:rPr>
              <a:t>  </a:t>
            </a:r>
            <a:r>
              <a:rPr lang="en-US" altLang="zh-CN" sz="2200" b="1" smtClean="0">
                <a:latin typeface="仿宋_GB2312" pitchFamily="49" charset="-122"/>
                <a:ea typeface="仿宋_GB2312" pitchFamily="49" charset="-122"/>
              </a:rPr>
              <a:t>1</a:t>
            </a:r>
            <a:r>
              <a:rPr lang="zh-CN" altLang="en-US" sz="2200" b="1" smtClean="0">
                <a:latin typeface="仿宋_GB2312" pitchFamily="49" charset="-122"/>
                <a:ea typeface="仿宋_GB2312" pitchFamily="49" charset="-122"/>
              </a:rPr>
              <a:t>、■“计算机”窗口</a:t>
            </a:r>
            <a:endParaRPr lang="en-US" altLang="zh-CN" sz="2200" b="1" smtClean="0">
              <a:latin typeface="仿宋_GB2312" pitchFamily="49" charset="-122"/>
              <a:ea typeface="仿宋_GB2312" pitchFamily="49" charset="-122"/>
            </a:endParaRPr>
          </a:p>
          <a:p>
            <a:pPr>
              <a:buFontTx/>
              <a:buNone/>
            </a:pPr>
            <a:endParaRPr lang="en-US" altLang="zh-CN" sz="2200" b="1" smtClean="0">
              <a:latin typeface="仿宋_GB2312" pitchFamily="49" charset="-122"/>
              <a:ea typeface="仿宋_GB2312" pitchFamily="49" charset="-122"/>
            </a:endParaRPr>
          </a:p>
          <a:p>
            <a:pPr>
              <a:buFontTx/>
              <a:buNone/>
            </a:pPr>
            <a:endParaRPr lang="en-US" altLang="zh-CN" sz="2200" b="1" smtClean="0">
              <a:latin typeface="仿宋_GB2312" pitchFamily="49" charset="-122"/>
              <a:ea typeface="仿宋_GB2312" pitchFamily="49" charset="-122"/>
            </a:endParaRPr>
          </a:p>
          <a:p>
            <a:pPr>
              <a:buFontTx/>
              <a:buNone/>
            </a:pPr>
            <a:endParaRPr lang="en-US" altLang="zh-CN" sz="2200" b="1" smtClean="0">
              <a:latin typeface="仿宋_GB2312" pitchFamily="49" charset="-122"/>
              <a:ea typeface="仿宋_GB2312" pitchFamily="49" charset="-122"/>
            </a:endParaRPr>
          </a:p>
          <a:p>
            <a:pPr>
              <a:buFontTx/>
              <a:buNone/>
            </a:pPr>
            <a:endParaRPr lang="en-US" altLang="zh-CN" sz="2200" b="1" smtClean="0">
              <a:latin typeface="仿宋_GB2312" pitchFamily="49" charset="-122"/>
              <a:ea typeface="仿宋_GB2312" pitchFamily="49" charset="-122"/>
            </a:endParaRPr>
          </a:p>
          <a:p>
            <a:pPr>
              <a:buFontTx/>
              <a:buNone/>
            </a:pPr>
            <a:endParaRPr lang="en-US" altLang="zh-CN" sz="2200" b="1" smtClean="0">
              <a:latin typeface="仿宋_GB2312" pitchFamily="49" charset="-122"/>
              <a:ea typeface="仿宋_GB2312" pitchFamily="49" charset="-122"/>
            </a:endParaRPr>
          </a:p>
          <a:p>
            <a:pPr>
              <a:buFontTx/>
              <a:buNone/>
            </a:pPr>
            <a:endParaRPr lang="en-US" altLang="zh-CN" sz="2200" b="1" smtClean="0">
              <a:latin typeface="仿宋_GB2312" pitchFamily="49" charset="-122"/>
              <a:ea typeface="仿宋_GB2312" pitchFamily="49" charset="-122"/>
            </a:endParaRPr>
          </a:p>
          <a:p>
            <a:pPr>
              <a:buFontTx/>
              <a:buNone/>
            </a:pPr>
            <a:endParaRPr lang="en-US" altLang="zh-CN" sz="2200" b="1" smtClean="0">
              <a:latin typeface="仿宋_GB2312" pitchFamily="49" charset="-122"/>
              <a:ea typeface="仿宋_GB2312" pitchFamily="49" charset="-122"/>
            </a:endParaRPr>
          </a:p>
          <a:p>
            <a:pPr>
              <a:buFontTx/>
              <a:buNone/>
            </a:pPr>
            <a:endParaRPr lang="en-US" altLang="zh-CN" sz="2200" b="1" smtClean="0">
              <a:latin typeface="仿宋_GB2312" pitchFamily="49" charset="-122"/>
              <a:ea typeface="仿宋_GB2312" pitchFamily="49" charset="-122"/>
            </a:endParaRPr>
          </a:p>
          <a:p>
            <a:pPr>
              <a:buFontTx/>
              <a:buNone/>
            </a:pPr>
            <a:endParaRPr lang="en-US" altLang="zh-CN" sz="2200" b="1" smtClean="0">
              <a:latin typeface="仿宋_GB2312" pitchFamily="49" charset="-122"/>
              <a:ea typeface="仿宋_GB2312" pitchFamily="49" charset="-122"/>
            </a:endParaRPr>
          </a:p>
          <a:p>
            <a:pPr>
              <a:buFontTx/>
              <a:buNone/>
            </a:pPr>
            <a:r>
              <a:rPr lang="en-US" altLang="zh-CN" sz="2000" b="1" smtClean="0">
                <a:latin typeface="仿宋_GB2312" pitchFamily="49" charset="-122"/>
                <a:ea typeface="仿宋_GB2312" pitchFamily="49" charset="-122"/>
              </a:rPr>
              <a:t>      </a:t>
            </a:r>
            <a:r>
              <a:rPr lang="zh-CN" altLang="en-US" sz="2000" b="1" smtClean="0">
                <a:latin typeface="仿宋_GB2312" pitchFamily="49" charset="-122"/>
                <a:ea typeface="仿宋_GB2312" pitchFamily="49" charset="-122"/>
              </a:rPr>
              <a:t>启动方法：双击桌面“计算机”图标，打开上述窗口即可。</a:t>
            </a:r>
            <a:endParaRPr lang="zh-CN" altLang="zh-CN" sz="2000" b="1" smtClean="0">
              <a:latin typeface="仿宋_GB2312" pitchFamily="49" charset="-122"/>
              <a:ea typeface="仿宋_GB2312" pitchFamily="49" charset="-122"/>
            </a:endParaRPr>
          </a:p>
        </p:txBody>
      </p:sp>
      <p:sp>
        <p:nvSpPr>
          <p:cNvPr id="7172"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7173"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7174"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7175"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7176"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7177"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7178" name="标题 7"/>
          <p:cNvSpPr>
            <a:spLocks noGrp="1"/>
          </p:cNvSpPr>
          <p:nvPr>
            <p:ph type="title"/>
          </p:nvPr>
        </p:nvSpPr>
        <p:spPr>
          <a:xfrm>
            <a:off x="-26988" y="342900"/>
            <a:ext cx="9170988" cy="785813"/>
          </a:xfrm>
        </p:spPr>
        <p:txBody>
          <a:bodyPr anchor="t"/>
          <a:lstStyle/>
          <a:p>
            <a:pPr eaLnBrk="1" hangingPunct="1"/>
            <a:r>
              <a:rPr lang="zh-CN" altLang="en-US" smtClean="0">
                <a:latin typeface="隶书" pitchFamily="49" charset="-122"/>
                <a:ea typeface="隶书" pitchFamily="49" charset="-122"/>
              </a:rPr>
              <a:t>三、项目实施</a:t>
            </a:r>
          </a:p>
        </p:txBody>
      </p:sp>
      <p:pic>
        <p:nvPicPr>
          <p:cNvPr id="7179" name="图片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2133600"/>
            <a:ext cx="535622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2922">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zh-CN" altLang="en-US" b="1"/>
          </a:p>
        </p:txBody>
      </p:sp>
      <p:sp>
        <p:nvSpPr>
          <p:cNvPr id="8195" name="内容占位符 11"/>
          <p:cNvSpPr>
            <a:spLocks noGrp="1"/>
          </p:cNvSpPr>
          <p:nvPr>
            <p:ph sz="quarter" idx="4294967295"/>
          </p:nvPr>
        </p:nvSpPr>
        <p:spPr>
          <a:xfrm>
            <a:off x="714375" y="1192213"/>
            <a:ext cx="7993063" cy="4589462"/>
          </a:xfrm>
        </p:spPr>
        <p:txBody>
          <a:bodyPr/>
          <a:lstStyle/>
          <a:p>
            <a:pPr>
              <a:buFontTx/>
              <a:buNone/>
            </a:pPr>
            <a:r>
              <a:rPr lang="en-US" altLang="zh-CN" sz="2400" b="1" smtClean="0">
                <a:latin typeface="仿宋_GB2312" pitchFamily="49" charset="-122"/>
                <a:ea typeface="仿宋_GB2312" pitchFamily="49" charset="-122"/>
              </a:rPr>
              <a:t>  </a:t>
            </a:r>
            <a:r>
              <a:rPr lang="zh-CN" altLang="en-US" sz="2400" b="1" smtClean="0">
                <a:latin typeface="黑体" pitchFamily="49" charset="-122"/>
                <a:ea typeface="黑体" pitchFamily="49" charset="-122"/>
              </a:rPr>
              <a:t>一、对资料进行分类</a:t>
            </a:r>
          </a:p>
          <a:p>
            <a:pPr>
              <a:buFontTx/>
              <a:buNone/>
            </a:pPr>
            <a:r>
              <a:rPr lang="en-US" altLang="zh-CN" sz="2400" b="1" smtClean="0">
                <a:latin typeface="仿宋_GB2312" pitchFamily="49" charset="-122"/>
                <a:ea typeface="仿宋_GB2312" pitchFamily="49" charset="-122"/>
              </a:rPr>
              <a:t>  ■</a:t>
            </a:r>
            <a:r>
              <a:rPr lang="zh-CN" altLang="en-US" sz="2200" b="1" smtClean="0">
                <a:latin typeface="仿宋_GB2312" pitchFamily="49" charset="-122"/>
                <a:ea typeface="仿宋_GB2312" pitchFamily="49" charset="-122"/>
              </a:rPr>
              <a:t>“资源管理器”窗口</a:t>
            </a:r>
            <a:endParaRPr lang="en-US" altLang="zh-CN" sz="2200" b="1" smtClean="0">
              <a:latin typeface="仿宋_GB2312" pitchFamily="49" charset="-122"/>
              <a:ea typeface="仿宋_GB2312" pitchFamily="49" charset="-122"/>
            </a:endParaRPr>
          </a:p>
          <a:p>
            <a:pPr>
              <a:buFontTx/>
              <a:buNone/>
            </a:pPr>
            <a:endParaRPr lang="en-US" altLang="zh-CN" sz="2200" b="1" smtClean="0">
              <a:latin typeface="仿宋_GB2312" pitchFamily="49" charset="-122"/>
              <a:ea typeface="仿宋_GB2312" pitchFamily="49" charset="-122"/>
            </a:endParaRPr>
          </a:p>
          <a:p>
            <a:pPr>
              <a:buFontTx/>
              <a:buNone/>
            </a:pPr>
            <a:endParaRPr lang="en-US" altLang="zh-CN" sz="2200" b="1" smtClean="0">
              <a:latin typeface="仿宋_GB2312" pitchFamily="49" charset="-122"/>
              <a:ea typeface="仿宋_GB2312" pitchFamily="49" charset="-122"/>
            </a:endParaRPr>
          </a:p>
          <a:p>
            <a:pPr>
              <a:buFontTx/>
              <a:buNone/>
            </a:pPr>
            <a:endParaRPr lang="en-US" altLang="zh-CN" sz="2200" b="1" smtClean="0">
              <a:latin typeface="仿宋_GB2312" pitchFamily="49" charset="-122"/>
              <a:ea typeface="仿宋_GB2312" pitchFamily="49" charset="-122"/>
            </a:endParaRPr>
          </a:p>
          <a:p>
            <a:pPr>
              <a:buFontTx/>
              <a:buNone/>
            </a:pPr>
            <a:endParaRPr lang="en-US" altLang="zh-CN" sz="2200" b="1" smtClean="0">
              <a:latin typeface="仿宋_GB2312" pitchFamily="49" charset="-122"/>
              <a:ea typeface="仿宋_GB2312" pitchFamily="49" charset="-122"/>
            </a:endParaRPr>
          </a:p>
          <a:p>
            <a:pPr>
              <a:buFontTx/>
              <a:buNone/>
            </a:pPr>
            <a:endParaRPr lang="en-US" altLang="zh-CN" sz="2200" b="1" smtClean="0">
              <a:latin typeface="仿宋_GB2312" pitchFamily="49" charset="-122"/>
              <a:ea typeface="仿宋_GB2312" pitchFamily="49" charset="-122"/>
            </a:endParaRPr>
          </a:p>
          <a:p>
            <a:pPr>
              <a:buFontTx/>
              <a:buNone/>
            </a:pPr>
            <a:endParaRPr lang="en-US" altLang="zh-CN" sz="2200" b="1" smtClean="0">
              <a:latin typeface="仿宋_GB2312" pitchFamily="49" charset="-122"/>
              <a:ea typeface="仿宋_GB2312" pitchFamily="49" charset="-122"/>
            </a:endParaRPr>
          </a:p>
          <a:p>
            <a:pPr>
              <a:buFontTx/>
              <a:buNone/>
            </a:pPr>
            <a:endParaRPr lang="en-US" altLang="zh-CN" sz="2200" b="1" smtClean="0">
              <a:latin typeface="仿宋_GB2312" pitchFamily="49" charset="-122"/>
              <a:ea typeface="仿宋_GB2312" pitchFamily="49" charset="-122"/>
            </a:endParaRPr>
          </a:p>
          <a:p>
            <a:pPr>
              <a:buFontTx/>
              <a:buNone/>
            </a:pPr>
            <a:endParaRPr lang="en-US" altLang="zh-CN" sz="2200" b="1" smtClean="0">
              <a:latin typeface="仿宋_GB2312" pitchFamily="49" charset="-122"/>
              <a:ea typeface="仿宋_GB2312" pitchFamily="49" charset="-122"/>
            </a:endParaRPr>
          </a:p>
          <a:p>
            <a:pPr>
              <a:buFontTx/>
              <a:buNone/>
            </a:pPr>
            <a:endParaRPr lang="en-US" altLang="zh-CN" sz="2200" b="1" smtClean="0">
              <a:latin typeface="仿宋_GB2312" pitchFamily="49" charset="-122"/>
              <a:ea typeface="仿宋_GB2312" pitchFamily="49" charset="-122"/>
            </a:endParaRPr>
          </a:p>
        </p:txBody>
      </p:sp>
      <p:sp>
        <p:nvSpPr>
          <p:cNvPr id="8196"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8197"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8198"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8199"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8200"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8201"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8202" name="标题 7"/>
          <p:cNvSpPr>
            <a:spLocks noGrp="1"/>
          </p:cNvSpPr>
          <p:nvPr>
            <p:ph type="title"/>
          </p:nvPr>
        </p:nvSpPr>
        <p:spPr>
          <a:xfrm>
            <a:off x="-26988" y="342900"/>
            <a:ext cx="9170988" cy="785813"/>
          </a:xfrm>
        </p:spPr>
        <p:txBody>
          <a:bodyPr anchor="t"/>
          <a:lstStyle/>
          <a:p>
            <a:pPr eaLnBrk="1" hangingPunct="1"/>
            <a:r>
              <a:rPr lang="zh-CN" altLang="en-US" smtClean="0">
                <a:latin typeface="隶书" pitchFamily="49" charset="-122"/>
                <a:ea typeface="隶书" pitchFamily="49" charset="-122"/>
              </a:rPr>
              <a:t>三、项目实施</a:t>
            </a:r>
          </a:p>
        </p:txBody>
      </p:sp>
      <p:cxnSp>
        <p:nvCxnSpPr>
          <p:cNvPr id="4" name="直接箭头连接符 3"/>
          <p:cNvCxnSpPr/>
          <p:nvPr/>
        </p:nvCxnSpPr>
        <p:spPr bwMode="auto">
          <a:xfrm flipH="1">
            <a:off x="1547813" y="3822700"/>
            <a:ext cx="503237"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204" name="TextBox 4"/>
          <p:cNvSpPr txBox="1">
            <a:spLocks noChangeArrowheads="1"/>
          </p:cNvSpPr>
          <p:nvPr/>
        </p:nvSpPr>
        <p:spPr bwMode="auto">
          <a:xfrm>
            <a:off x="1085850" y="2960688"/>
            <a:ext cx="461963"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en-US" sz="1800" b="1"/>
              <a:t>文件夹的树型结构</a:t>
            </a:r>
          </a:p>
        </p:txBody>
      </p:sp>
      <p:cxnSp>
        <p:nvCxnSpPr>
          <p:cNvPr id="8" name="直接箭头连接符 7"/>
          <p:cNvCxnSpPr/>
          <p:nvPr/>
        </p:nvCxnSpPr>
        <p:spPr bwMode="auto">
          <a:xfrm>
            <a:off x="7407275" y="3956050"/>
            <a:ext cx="504825"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206" name="TextBox 8"/>
          <p:cNvSpPr txBox="1">
            <a:spLocks noChangeArrowheads="1"/>
          </p:cNvSpPr>
          <p:nvPr/>
        </p:nvSpPr>
        <p:spPr bwMode="auto">
          <a:xfrm>
            <a:off x="7999413" y="2801938"/>
            <a:ext cx="4603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zh-CN" altLang="en-US" sz="1800" b="1"/>
              <a:t>文件</a:t>
            </a:r>
            <a:r>
              <a:rPr lang="en-US" altLang="zh-CN" sz="1800" b="1"/>
              <a:t>\</a:t>
            </a:r>
            <a:r>
              <a:rPr lang="zh-CN" altLang="en-US" sz="1800" b="1"/>
              <a:t>文件夹显示窗口</a:t>
            </a:r>
          </a:p>
        </p:txBody>
      </p:sp>
      <p:pic>
        <p:nvPicPr>
          <p:cNvPr id="8207" name="图片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2133600"/>
            <a:ext cx="535622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Box 4"/>
          <p:cNvSpPr txBox="1">
            <a:spLocks noChangeArrowheads="1"/>
          </p:cNvSpPr>
          <p:nvPr/>
        </p:nvSpPr>
        <p:spPr bwMode="auto">
          <a:xfrm>
            <a:off x="1925638" y="5676900"/>
            <a:ext cx="5607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2200" b="1">
                <a:latin typeface="仿宋_GB2312" pitchFamily="49" charset="-122"/>
                <a:ea typeface="仿宋_GB2312" pitchFamily="49" charset="-122"/>
              </a:rPr>
              <a:t> </a:t>
            </a:r>
            <a:r>
              <a:rPr lang="zh-CN" altLang="en-US" sz="1800" b="1">
                <a:latin typeface="仿宋_GB2312" pitchFamily="49" charset="-122"/>
                <a:ea typeface="仿宋_GB2312" pitchFamily="49" charset="-122"/>
              </a:rPr>
              <a:t>启动方法：</a:t>
            </a:r>
            <a:r>
              <a:rPr lang="zh-CN" altLang="zh-CN" sz="1800" b="1"/>
              <a:t>右击“开始”按钮，在弹出菜单中选择</a:t>
            </a:r>
            <a:endParaRPr lang="en-US" altLang="zh-CN" sz="1800" b="1"/>
          </a:p>
          <a:p>
            <a:pPr eaLnBrk="1" hangingPunct="1">
              <a:spcBef>
                <a:spcPct val="0"/>
              </a:spcBef>
              <a:buFontTx/>
              <a:buNone/>
            </a:pPr>
            <a:r>
              <a:rPr lang="en-US" altLang="zh-CN" sz="1800" b="1"/>
              <a:t>                    </a:t>
            </a:r>
            <a:r>
              <a:rPr lang="zh-CN" altLang="zh-CN" sz="1800" b="1"/>
              <a:t>“打开</a:t>
            </a:r>
            <a:r>
              <a:rPr lang="en-US" altLang="zh-CN" sz="1800" b="1"/>
              <a:t>Windows</a:t>
            </a:r>
            <a:r>
              <a:rPr lang="zh-CN" altLang="zh-CN" sz="1800" b="1"/>
              <a:t>资源管理器</a:t>
            </a:r>
            <a:r>
              <a:rPr lang="zh-CN" altLang="en-US" sz="1800" b="1"/>
              <a:t>”</a:t>
            </a:r>
            <a:r>
              <a:rPr lang="zh-CN" altLang="zh-CN" sz="1800" b="1"/>
              <a:t>命令。</a:t>
            </a:r>
            <a:endParaRPr lang="zh-CN" altLang="en-US" sz="1800"/>
          </a:p>
        </p:txBody>
      </p:sp>
    </p:spTree>
  </p:cSld>
  <p:clrMapOvr>
    <a:masterClrMapping/>
  </p:clrMapOvr>
  <p:transition advTm="22922">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zh-CN" altLang="en-US" b="1"/>
          </a:p>
        </p:txBody>
      </p:sp>
      <p:sp>
        <p:nvSpPr>
          <p:cNvPr id="9219" name="内容占位符 11"/>
          <p:cNvSpPr>
            <a:spLocks noGrp="1"/>
          </p:cNvSpPr>
          <p:nvPr>
            <p:ph sz="quarter" idx="4294967295"/>
          </p:nvPr>
        </p:nvSpPr>
        <p:spPr>
          <a:xfrm>
            <a:off x="666750" y="1628775"/>
            <a:ext cx="8081963" cy="4103688"/>
          </a:xfrm>
        </p:spPr>
        <p:txBody>
          <a:bodyPr/>
          <a:lstStyle/>
          <a:p>
            <a:pPr>
              <a:buFontTx/>
              <a:buNone/>
            </a:pPr>
            <a:r>
              <a:rPr lang="en-US" altLang="zh-CN" sz="2400" b="1" smtClean="0">
                <a:latin typeface="仿宋_GB2312" pitchFamily="49" charset="-122"/>
                <a:ea typeface="仿宋_GB2312" pitchFamily="49" charset="-122"/>
              </a:rPr>
              <a:t>  2</a:t>
            </a:r>
            <a:r>
              <a:rPr lang="zh-CN" altLang="en-US" sz="2400" b="1" smtClean="0">
                <a:latin typeface="仿宋_GB2312" pitchFamily="49" charset="-122"/>
                <a:ea typeface="仿宋_GB2312" pitchFamily="49" charset="-122"/>
              </a:rPr>
              <a:t>、对硬盘进行分类</a:t>
            </a:r>
            <a:endParaRPr lang="en-US" altLang="zh-CN" sz="2400" b="1" smtClean="0">
              <a:latin typeface="仿宋_GB2312" pitchFamily="49" charset="-122"/>
              <a:ea typeface="仿宋_GB2312" pitchFamily="49" charset="-122"/>
            </a:endParaRPr>
          </a:p>
          <a:p>
            <a:pPr>
              <a:lnSpc>
                <a:spcPct val="150000"/>
              </a:lnSpc>
              <a:buFontTx/>
              <a:buNone/>
            </a:pPr>
            <a:r>
              <a:rPr lang="en-US" altLang="zh-CN" sz="2400" b="1" smtClean="0">
                <a:latin typeface="仿宋_GB2312" pitchFamily="49" charset="-122"/>
                <a:ea typeface="仿宋_GB2312" pitchFamily="49" charset="-122"/>
              </a:rPr>
              <a:t>     </a:t>
            </a:r>
            <a:r>
              <a:rPr lang="zh-CN" altLang="en-US" sz="2200" b="1" smtClean="0">
                <a:latin typeface="仿宋_GB2312" pitchFamily="49" charset="-122"/>
                <a:ea typeface="仿宋_GB2312" pitchFamily="49" charset="-122"/>
              </a:rPr>
              <a:t>将硬盘的三个分区盘符</a:t>
            </a:r>
            <a:r>
              <a:rPr lang="en-US" altLang="zh-CN" sz="2200" b="1" smtClean="0">
                <a:latin typeface="仿宋_GB2312" pitchFamily="49" charset="-122"/>
                <a:ea typeface="仿宋_GB2312" pitchFamily="49" charset="-122"/>
              </a:rPr>
              <a:t>C</a:t>
            </a:r>
            <a:r>
              <a:rPr lang="zh-CN" altLang="en-US" sz="2200" b="1" smtClean="0">
                <a:latin typeface="仿宋_GB2312" pitchFamily="49" charset="-122"/>
                <a:ea typeface="仿宋_GB2312" pitchFamily="49" charset="-122"/>
              </a:rPr>
              <a:t>、</a:t>
            </a:r>
            <a:r>
              <a:rPr lang="en-US" altLang="zh-CN" sz="2200" b="1" smtClean="0">
                <a:latin typeface="仿宋_GB2312" pitchFamily="49" charset="-122"/>
                <a:ea typeface="仿宋_GB2312" pitchFamily="49" charset="-122"/>
              </a:rPr>
              <a:t>D</a:t>
            </a:r>
            <a:r>
              <a:rPr lang="zh-CN" altLang="en-US" sz="2200" b="1" smtClean="0">
                <a:latin typeface="仿宋_GB2312" pitchFamily="49" charset="-122"/>
                <a:ea typeface="仿宋_GB2312" pitchFamily="49" charset="-122"/>
              </a:rPr>
              <a:t>、</a:t>
            </a:r>
            <a:r>
              <a:rPr lang="en-US" altLang="zh-CN" sz="2200" b="1" smtClean="0">
                <a:latin typeface="仿宋_GB2312" pitchFamily="49" charset="-122"/>
                <a:ea typeface="仿宋_GB2312" pitchFamily="49" charset="-122"/>
              </a:rPr>
              <a:t>E</a:t>
            </a:r>
            <a:r>
              <a:rPr lang="zh-CN" altLang="en-US" sz="2200" b="1" smtClean="0">
                <a:latin typeface="仿宋_GB2312" pitchFamily="49" charset="-122"/>
                <a:ea typeface="仿宋_GB2312" pitchFamily="49" charset="-122"/>
              </a:rPr>
              <a:t>分别重命名为“系统盘</a:t>
            </a:r>
            <a:r>
              <a:rPr lang="en-US" altLang="zh-CN" sz="2200" b="1" smtClean="0">
                <a:latin typeface="仿宋_GB2312" pitchFamily="49" charset="-122"/>
                <a:ea typeface="仿宋_GB2312" pitchFamily="49" charset="-122"/>
              </a:rPr>
              <a:t>(C:)</a:t>
            </a:r>
            <a:r>
              <a:rPr lang="zh-CN" altLang="en-US" sz="2200" b="1" smtClean="0">
                <a:latin typeface="仿宋_GB2312" pitchFamily="49" charset="-122"/>
                <a:ea typeface="仿宋_GB2312" pitchFamily="49" charset="-122"/>
              </a:rPr>
              <a:t>”、“资料盘</a:t>
            </a:r>
            <a:r>
              <a:rPr lang="en-US" altLang="zh-CN" sz="2200" b="1" smtClean="0">
                <a:latin typeface="仿宋_GB2312" pitchFamily="49" charset="-122"/>
                <a:ea typeface="仿宋_GB2312" pitchFamily="49" charset="-122"/>
              </a:rPr>
              <a:t>(D:)</a:t>
            </a:r>
            <a:r>
              <a:rPr lang="zh-CN" altLang="en-US" sz="2200" b="1" smtClean="0">
                <a:latin typeface="仿宋_GB2312" pitchFamily="49" charset="-122"/>
                <a:ea typeface="仿宋_GB2312" pitchFamily="49" charset="-122"/>
              </a:rPr>
              <a:t>” 、“备份盘</a:t>
            </a:r>
            <a:r>
              <a:rPr lang="en-US" altLang="zh-CN" sz="2200" b="1" smtClean="0">
                <a:latin typeface="仿宋_GB2312" pitchFamily="49" charset="-122"/>
                <a:ea typeface="仿宋_GB2312" pitchFamily="49" charset="-122"/>
              </a:rPr>
              <a:t>(E:)</a:t>
            </a:r>
            <a:r>
              <a:rPr lang="zh-CN" altLang="en-US" sz="2200" b="1" smtClean="0">
                <a:latin typeface="仿宋_GB2312" pitchFamily="49" charset="-122"/>
                <a:ea typeface="仿宋_GB2312" pitchFamily="49" charset="-122"/>
              </a:rPr>
              <a:t>” 。</a:t>
            </a:r>
            <a:endParaRPr lang="en-US" altLang="zh-CN" sz="2200" b="1" smtClean="0">
              <a:latin typeface="仿宋_GB2312" pitchFamily="49" charset="-122"/>
              <a:ea typeface="仿宋_GB2312" pitchFamily="49" charset="-122"/>
            </a:endParaRPr>
          </a:p>
          <a:p>
            <a:pPr>
              <a:lnSpc>
                <a:spcPct val="150000"/>
              </a:lnSpc>
              <a:buFontTx/>
              <a:buNone/>
            </a:pPr>
            <a:r>
              <a:rPr lang="zh-CN" altLang="en-US" sz="2200" b="1" smtClean="0">
                <a:latin typeface="仿宋_GB2312" pitchFamily="49" charset="-122"/>
                <a:ea typeface="仿宋_GB2312" pitchFamily="49" charset="-122"/>
              </a:rPr>
              <a:t>  </a:t>
            </a:r>
            <a:r>
              <a:rPr lang="zh-CN" altLang="en-US" sz="2200" b="1" smtClean="0">
                <a:solidFill>
                  <a:srgbClr val="0000FF"/>
                </a:solidFill>
                <a:latin typeface="仿宋_GB2312" pitchFamily="49" charset="-122"/>
                <a:ea typeface="仿宋_GB2312" pitchFamily="49" charset="-122"/>
              </a:rPr>
              <a:t>操作方法：</a:t>
            </a:r>
            <a:endParaRPr lang="en-US" altLang="zh-CN" sz="2200" b="1" smtClean="0">
              <a:solidFill>
                <a:srgbClr val="0000FF"/>
              </a:solidFill>
              <a:latin typeface="仿宋_GB2312" pitchFamily="49" charset="-122"/>
              <a:ea typeface="仿宋_GB2312" pitchFamily="49" charset="-122"/>
            </a:endParaRPr>
          </a:p>
          <a:p>
            <a:pPr>
              <a:lnSpc>
                <a:spcPct val="150000"/>
              </a:lnSpc>
              <a:spcBef>
                <a:spcPct val="0"/>
              </a:spcBef>
              <a:buFontTx/>
              <a:buNone/>
            </a:pPr>
            <a:r>
              <a:rPr lang="en-US" altLang="zh-CN" sz="2200" b="1" smtClean="0">
                <a:latin typeface="仿宋_GB2312" pitchFamily="49" charset="-122"/>
                <a:ea typeface="仿宋_GB2312" pitchFamily="49" charset="-122"/>
              </a:rPr>
              <a:t>      </a:t>
            </a:r>
            <a:r>
              <a:rPr lang="zh-CN" altLang="en-US" sz="2200" b="1" smtClean="0">
                <a:latin typeface="仿宋_GB2312" pitchFamily="49" charset="-122"/>
                <a:ea typeface="仿宋_GB2312" pitchFamily="49" charset="-122"/>
              </a:rPr>
              <a:t>打开“资源管理器”窗口，在其左侧窗口中，向下拖动滚动条，找到“本地磁盘</a:t>
            </a:r>
            <a:r>
              <a:rPr lang="en-US" altLang="zh-CN" sz="2200" b="1" smtClean="0">
                <a:latin typeface="仿宋_GB2312" pitchFamily="49" charset="-122"/>
                <a:ea typeface="仿宋_GB2312" pitchFamily="49" charset="-122"/>
              </a:rPr>
              <a:t>(C:)</a:t>
            </a:r>
            <a:r>
              <a:rPr lang="zh-CN" altLang="en-US" sz="2200" b="1" smtClean="0">
                <a:latin typeface="仿宋_GB2312" pitchFamily="49" charset="-122"/>
                <a:ea typeface="仿宋_GB2312" pitchFamily="49" charset="-122"/>
              </a:rPr>
              <a:t>”选中并右击，在弹出的快捷菜单中，选择“重命名”菜单命令，然后输入“系统盘</a:t>
            </a:r>
            <a:r>
              <a:rPr lang="en-US" altLang="zh-CN" sz="2200" b="1" smtClean="0">
                <a:latin typeface="仿宋_GB2312" pitchFamily="49" charset="-122"/>
                <a:ea typeface="仿宋_GB2312" pitchFamily="49" charset="-122"/>
              </a:rPr>
              <a:t>(C:)</a:t>
            </a:r>
            <a:r>
              <a:rPr lang="zh-CN" altLang="en-US" sz="2200" b="1" smtClean="0">
                <a:latin typeface="仿宋_GB2312" pitchFamily="49" charset="-122"/>
                <a:ea typeface="仿宋_GB2312" pitchFamily="49" charset="-122"/>
              </a:rPr>
              <a:t>”即可。</a:t>
            </a:r>
            <a:r>
              <a:rPr lang="en-US" altLang="zh-CN" sz="2200" b="1" smtClean="0">
                <a:latin typeface="仿宋_GB2312" pitchFamily="49" charset="-122"/>
                <a:ea typeface="仿宋_GB2312" pitchFamily="49" charset="-122"/>
              </a:rPr>
              <a:t>D</a:t>
            </a:r>
            <a:r>
              <a:rPr lang="zh-CN" altLang="en-US" sz="2200" b="1" smtClean="0">
                <a:latin typeface="仿宋_GB2312" pitchFamily="49" charset="-122"/>
                <a:ea typeface="仿宋_GB2312" pitchFamily="49" charset="-122"/>
              </a:rPr>
              <a:t>、</a:t>
            </a:r>
            <a:r>
              <a:rPr lang="en-US" altLang="zh-CN" sz="2200" b="1" smtClean="0">
                <a:latin typeface="仿宋_GB2312" pitchFamily="49" charset="-122"/>
                <a:ea typeface="仿宋_GB2312" pitchFamily="49" charset="-122"/>
              </a:rPr>
              <a:t>E</a:t>
            </a:r>
            <a:r>
              <a:rPr lang="zh-CN" altLang="en-US" sz="2200" b="1" smtClean="0">
                <a:latin typeface="仿宋_GB2312" pitchFamily="49" charset="-122"/>
                <a:ea typeface="仿宋_GB2312" pitchFamily="49" charset="-122"/>
              </a:rPr>
              <a:t>盘符修改方法与此相同。</a:t>
            </a:r>
            <a:endParaRPr lang="en-US" altLang="zh-CN" sz="2200" b="1" smtClean="0">
              <a:latin typeface="仿宋_GB2312" pitchFamily="49" charset="-122"/>
              <a:ea typeface="仿宋_GB2312" pitchFamily="49" charset="-122"/>
            </a:endParaRPr>
          </a:p>
          <a:p>
            <a:pPr>
              <a:spcBef>
                <a:spcPct val="0"/>
              </a:spcBef>
              <a:buFontTx/>
              <a:buNone/>
            </a:pPr>
            <a:endParaRPr lang="en-US" altLang="zh-CN" sz="2200" b="1" smtClean="0">
              <a:latin typeface="仿宋_GB2312" pitchFamily="49" charset="-122"/>
              <a:ea typeface="仿宋_GB2312" pitchFamily="49" charset="-122"/>
            </a:endParaRPr>
          </a:p>
          <a:p>
            <a:pPr>
              <a:spcBef>
                <a:spcPct val="0"/>
              </a:spcBef>
              <a:buFontTx/>
              <a:buNone/>
            </a:pPr>
            <a:endParaRPr lang="en-US" altLang="zh-CN" sz="2200" b="1" smtClean="0">
              <a:latin typeface="仿宋_GB2312" pitchFamily="49" charset="-122"/>
              <a:ea typeface="仿宋_GB2312" pitchFamily="49" charset="-122"/>
            </a:endParaRPr>
          </a:p>
          <a:p>
            <a:pPr>
              <a:spcBef>
                <a:spcPct val="0"/>
              </a:spcBef>
              <a:buFontTx/>
              <a:buNone/>
            </a:pPr>
            <a:r>
              <a:rPr lang="en-US" altLang="zh-CN" sz="2200" b="1" smtClean="0">
                <a:latin typeface="仿宋_GB2312" pitchFamily="49" charset="-122"/>
                <a:ea typeface="仿宋_GB2312" pitchFamily="49" charset="-122"/>
              </a:rPr>
              <a:t>     </a:t>
            </a:r>
            <a:endParaRPr lang="zh-CN" altLang="en-US" sz="2200" b="1" smtClean="0">
              <a:latin typeface="仿宋_GB2312" pitchFamily="49" charset="-122"/>
              <a:ea typeface="仿宋_GB2312" pitchFamily="49" charset="-122"/>
            </a:endParaRPr>
          </a:p>
        </p:txBody>
      </p:sp>
      <p:sp>
        <p:nvSpPr>
          <p:cNvPr id="9220" name="标题 7"/>
          <p:cNvSpPr>
            <a:spLocks noGrp="1"/>
          </p:cNvSpPr>
          <p:nvPr>
            <p:ph type="title"/>
          </p:nvPr>
        </p:nvSpPr>
        <p:spPr>
          <a:xfrm>
            <a:off x="-26988" y="342900"/>
            <a:ext cx="9170988" cy="785813"/>
          </a:xfrm>
        </p:spPr>
        <p:txBody>
          <a:bodyPr anchor="t"/>
          <a:lstStyle/>
          <a:p>
            <a:pPr eaLnBrk="1" hangingPunct="1"/>
            <a:r>
              <a:rPr lang="zh-CN" altLang="en-US" smtClean="0">
                <a:latin typeface="隶书" pitchFamily="49" charset="-122"/>
                <a:ea typeface="隶书" pitchFamily="49" charset="-122"/>
              </a:rPr>
              <a:t>三、项目实施</a:t>
            </a:r>
          </a:p>
        </p:txBody>
      </p:sp>
      <p:pic>
        <p:nvPicPr>
          <p:cNvPr id="9221" name="Picture 20" descr="操作演示">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5949950"/>
            <a:ext cx="16859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2922">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zh-CN" altLang="en-US" b="1"/>
          </a:p>
        </p:txBody>
      </p:sp>
      <p:sp>
        <p:nvSpPr>
          <p:cNvPr id="10243" name="内容占位符 11"/>
          <p:cNvSpPr>
            <a:spLocks noGrp="1"/>
          </p:cNvSpPr>
          <p:nvPr>
            <p:ph sz="quarter" idx="4294967295"/>
          </p:nvPr>
        </p:nvSpPr>
        <p:spPr>
          <a:xfrm>
            <a:off x="774700" y="1557338"/>
            <a:ext cx="7866063" cy="4895850"/>
          </a:xfrm>
        </p:spPr>
        <p:txBody>
          <a:bodyPr/>
          <a:lstStyle/>
          <a:p>
            <a:pPr>
              <a:spcBef>
                <a:spcPct val="0"/>
              </a:spcBef>
              <a:buFontTx/>
              <a:buNone/>
            </a:pPr>
            <a:r>
              <a:rPr lang="en-US" altLang="zh-CN" sz="2400" b="1" smtClean="0">
                <a:latin typeface="仿宋_GB2312" pitchFamily="49" charset="-122"/>
                <a:ea typeface="仿宋_GB2312" pitchFamily="49" charset="-122"/>
              </a:rPr>
              <a:t>   3</a:t>
            </a:r>
            <a:r>
              <a:rPr lang="zh-CN" altLang="en-US" sz="2400" b="1" smtClean="0">
                <a:latin typeface="仿宋_GB2312" pitchFamily="49" charset="-122"/>
                <a:ea typeface="仿宋_GB2312" pitchFamily="49" charset="-122"/>
              </a:rPr>
              <a:t>、将已有的</a:t>
            </a:r>
            <a:r>
              <a:rPr lang="en-US" altLang="zh-CN" sz="2400" b="1" smtClean="0">
                <a:latin typeface="仿宋_GB2312" pitchFamily="49" charset="-122"/>
                <a:ea typeface="仿宋_GB2312" pitchFamily="49" charset="-122"/>
              </a:rPr>
              <a:t>40</a:t>
            </a:r>
            <a:r>
              <a:rPr lang="zh-CN" altLang="en-US" sz="2400" b="1" smtClean="0">
                <a:latin typeface="仿宋_GB2312" pitchFamily="49" charset="-122"/>
                <a:ea typeface="仿宋_GB2312" pitchFamily="49" charset="-122"/>
              </a:rPr>
              <a:t>个文件按学习、音乐、图片、视频、</a:t>
            </a:r>
            <a:endParaRPr lang="en-US" altLang="zh-CN" sz="2400" b="1" smtClean="0">
              <a:latin typeface="仿宋_GB2312" pitchFamily="49" charset="-122"/>
              <a:ea typeface="仿宋_GB2312" pitchFamily="49" charset="-122"/>
            </a:endParaRPr>
          </a:p>
          <a:p>
            <a:pPr>
              <a:spcBef>
                <a:spcPct val="0"/>
              </a:spcBef>
              <a:buFontTx/>
              <a:buNone/>
            </a:pPr>
            <a:r>
              <a:rPr lang="zh-CN" altLang="en-US" sz="2400" b="1" smtClean="0">
                <a:latin typeface="仿宋_GB2312" pitchFamily="49" charset="-122"/>
                <a:ea typeface="仿宋_GB2312" pitchFamily="49" charset="-122"/>
              </a:rPr>
              <a:t>游戏五大类进行分类。</a:t>
            </a:r>
            <a:endParaRPr lang="en-US" altLang="zh-CN" sz="2400" b="1" smtClean="0">
              <a:latin typeface="仿宋_GB2312" pitchFamily="49" charset="-122"/>
              <a:ea typeface="仿宋_GB2312" pitchFamily="49" charset="-122"/>
            </a:endParaRPr>
          </a:p>
          <a:p>
            <a:pPr>
              <a:spcBef>
                <a:spcPts val="1800"/>
              </a:spcBef>
              <a:buFontTx/>
              <a:buNone/>
            </a:pPr>
            <a:r>
              <a:rPr lang="en-US" altLang="zh-CN" sz="2200" b="1" smtClean="0">
                <a:latin typeface="仿宋_GB2312" pitchFamily="49" charset="-122"/>
                <a:ea typeface="仿宋_GB2312" pitchFamily="49" charset="-122"/>
              </a:rPr>
              <a:t>   (1)</a:t>
            </a:r>
            <a:r>
              <a:rPr lang="zh-CN" altLang="en-US" sz="2200" b="1" smtClean="0">
                <a:latin typeface="仿宋_GB2312" pitchFamily="49" charset="-122"/>
                <a:ea typeface="仿宋_GB2312" pitchFamily="49" charset="-122"/>
              </a:rPr>
              <a:t>在资料盘中，先创建“学习”、“音乐”、“图片”、</a:t>
            </a:r>
            <a:endParaRPr lang="en-US" altLang="zh-CN" sz="2200" b="1" smtClean="0">
              <a:latin typeface="仿宋_GB2312" pitchFamily="49" charset="-122"/>
              <a:ea typeface="仿宋_GB2312" pitchFamily="49" charset="-122"/>
            </a:endParaRPr>
          </a:p>
          <a:p>
            <a:pPr>
              <a:spcBef>
                <a:spcPts val="600"/>
              </a:spcBef>
              <a:buFontTx/>
              <a:buNone/>
            </a:pPr>
            <a:r>
              <a:rPr lang="zh-CN" altLang="en-US" sz="2200" b="1" smtClean="0">
                <a:latin typeface="仿宋_GB2312" pitchFamily="49" charset="-122"/>
                <a:ea typeface="仿宋_GB2312" pitchFamily="49" charset="-122"/>
              </a:rPr>
              <a:t>“视频”、“游戏”五个文件夹。</a:t>
            </a:r>
            <a:endParaRPr lang="en-US" altLang="zh-CN" sz="2200" b="1" smtClean="0">
              <a:latin typeface="仿宋_GB2312" pitchFamily="49" charset="-122"/>
              <a:ea typeface="仿宋_GB2312" pitchFamily="49" charset="-122"/>
            </a:endParaRPr>
          </a:p>
          <a:p>
            <a:pPr>
              <a:spcBef>
                <a:spcPts val="1800"/>
              </a:spcBef>
              <a:buFontTx/>
              <a:buNone/>
            </a:pPr>
            <a:r>
              <a:rPr lang="zh-CN" altLang="en-US" sz="2200" b="1" smtClean="0">
                <a:solidFill>
                  <a:srgbClr val="0000FF"/>
                </a:solidFill>
                <a:latin typeface="仿宋_GB2312" pitchFamily="49" charset="-122"/>
                <a:ea typeface="仿宋_GB2312" pitchFamily="49" charset="-122"/>
              </a:rPr>
              <a:t> 操作方法：</a:t>
            </a:r>
            <a:endParaRPr lang="en-US" altLang="zh-CN" sz="2200" b="1" smtClean="0">
              <a:solidFill>
                <a:srgbClr val="0000FF"/>
              </a:solidFill>
              <a:latin typeface="仿宋_GB2312" pitchFamily="49" charset="-122"/>
              <a:ea typeface="仿宋_GB2312" pitchFamily="49" charset="-122"/>
            </a:endParaRPr>
          </a:p>
          <a:p>
            <a:pPr>
              <a:lnSpc>
                <a:spcPct val="130000"/>
              </a:lnSpc>
              <a:spcBef>
                <a:spcPts val="600"/>
              </a:spcBef>
              <a:buFontTx/>
              <a:buNone/>
            </a:pPr>
            <a:r>
              <a:rPr lang="en-US" altLang="zh-CN" sz="2200" b="1" smtClean="0">
                <a:solidFill>
                  <a:srgbClr val="0000FF"/>
                </a:solidFill>
                <a:latin typeface="仿宋_GB2312" pitchFamily="49" charset="-122"/>
                <a:ea typeface="仿宋_GB2312" pitchFamily="49" charset="-122"/>
              </a:rPr>
              <a:t>    </a:t>
            </a:r>
            <a:r>
              <a:rPr lang="zh-CN" altLang="en-US" sz="2200" b="1" smtClean="0">
                <a:latin typeface="仿宋_GB2312" pitchFamily="49" charset="-122"/>
                <a:ea typeface="仿宋_GB2312" pitchFamily="49" charset="-122"/>
              </a:rPr>
              <a:t>在“资源管理器”左边的显示窗口中单击打开</a:t>
            </a:r>
            <a:r>
              <a:rPr lang="en-US" altLang="zh-CN" sz="2200" b="1" smtClean="0">
                <a:latin typeface="仿宋_GB2312" pitchFamily="49" charset="-122"/>
                <a:ea typeface="仿宋_GB2312" pitchFamily="49" charset="-122"/>
              </a:rPr>
              <a:t>D</a:t>
            </a:r>
            <a:r>
              <a:rPr lang="zh-CN" altLang="en-US" sz="2200" b="1" smtClean="0">
                <a:latin typeface="仿宋_GB2312" pitchFamily="49" charset="-122"/>
                <a:ea typeface="仿宋_GB2312" pitchFamily="49" charset="-122"/>
              </a:rPr>
              <a:t>盘，然后</a:t>
            </a:r>
            <a:endParaRPr lang="en-US" altLang="zh-CN" sz="2200" b="1" smtClean="0">
              <a:latin typeface="仿宋_GB2312" pitchFamily="49" charset="-122"/>
              <a:ea typeface="仿宋_GB2312" pitchFamily="49" charset="-122"/>
            </a:endParaRPr>
          </a:p>
          <a:p>
            <a:pPr>
              <a:lnSpc>
                <a:spcPct val="130000"/>
              </a:lnSpc>
              <a:spcBef>
                <a:spcPts val="600"/>
              </a:spcBef>
              <a:buFontTx/>
              <a:buNone/>
            </a:pPr>
            <a:r>
              <a:rPr lang="zh-CN" altLang="en-US" sz="2200" b="1" smtClean="0">
                <a:latin typeface="仿宋_GB2312" pitchFamily="49" charset="-122"/>
                <a:ea typeface="仿宋_GB2312" pitchFamily="49" charset="-122"/>
              </a:rPr>
              <a:t>在右边的显示窗口中，右击鼠标，在弹出的快捷菜单中选择“</a:t>
            </a:r>
            <a:endParaRPr lang="en-US" altLang="zh-CN" sz="2200" b="1" smtClean="0">
              <a:latin typeface="仿宋_GB2312" pitchFamily="49" charset="-122"/>
              <a:ea typeface="仿宋_GB2312" pitchFamily="49" charset="-122"/>
            </a:endParaRPr>
          </a:p>
          <a:p>
            <a:pPr>
              <a:lnSpc>
                <a:spcPct val="130000"/>
              </a:lnSpc>
              <a:spcBef>
                <a:spcPts val="600"/>
              </a:spcBef>
              <a:buFontTx/>
              <a:buNone/>
            </a:pPr>
            <a:r>
              <a:rPr lang="zh-CN" altLang="en-US" sz="2200" b="1" smtClean="0">
                <a:latin typeface="仿宋_GB2312" pitchFamily="49" charset="-122"/>
                <a:ea typeface="仿宋_GB2312" pitchFamily="49" charset="-122"/>
              </a:rPr>
              <a:t>新建”→“文件夹”菜单命令，新建文件夹，并输入“学习”</a:t>
            </a:r>
            <a:endParaRPr lang="en-US" altLang="zh-CN" sz="2200" b="1" smtClean="0">
              <a:latin typeface="仿宋_GB2312" pitchFamily="49" charset="-122"/>
              <a:ea typeface="仿宋_GB2312" pitchFamily="49" charset="-122"/>
            </a:endParaRPr>
          </a:p>
          <a:p>
            <a:pPr>
              <a:lnSpc>
                <a:spcPct val="130000"/>
              </a:lnSpc>
              <a:spcBef>
                <a:spcPts val="600"/>
              </a:spcBef>
              <a:buFontTx/>
              <a:buNone/>
            </a:pPr>
            <a:r>
              <a:rPr lang="zh-CN" altLang="en-US" sz="2200" b="1" smtClean="0">
                <a:latin typeface="仿宋_GB2312" pitchFamily="49" charset="-122"/>
                <a:ea typeface="仿宋_GB2312" pitchFamily="49" charset="-122"/>
              </a:rPr>
              <a:t>即可。其它四个文件夹的方法同上。</a:t>
            </a:r>
            <a:endParaRPr lang="en-US" altLang="zh-CN" sz="2200" b="1" smtClean="0">
              <a:latin typeface="仿宋_GB2312" pitchFamily="49" charset="-122"/>
              <a:ea typeface="仿宋_GB2312" pitchFamily="49" charset="-122"/>
            </a:endParaRPr>
          </a:p>
          <a:p>
            <a:pPr>
              <a:spcBef>
                <a:spcPct val="0"/>
              </a:spcBef>
              <a:buFontTx/>
              <a:buNone/>
            </a:pPr>
            <a:r>
              <a:rPr lang="en-US" altLang="zh-CN" sz="2200" b="1" smtClean="0">
                <a:solidFill>
                  <a:srgbClr val="0000FF"/>
                </a:solidFill>
                <a:latin typeface="仿宋_GB2312" pitchFamily="49" charset="-122"/>
                <a:ea typeface="仿宋_GB2312" pitchFamily="49" charset="-122"/>
              </a:rPr>
              <a:t>       </a:t>
            </a:r>
          </a:p>
          <a:p>
            <a:pPr>
              <a:spcBef>
                <a:spcPct val="0"/>
              </a:spcBef>
              <a:buFontTx/>
              <a:buNone/>
            </a:pPr>
            <a:r>
              <a:rPr lang="en-US" altLang="zh-CN" sz="2200" b="1" smtClean="0">
                <a:solidFill>
                  <a:srgbClr val="0000FF"/>
                </a:solidFill>
                <a:latin typeface="仿宋_GB2312" pitchFamily="49" charset="-122"/>
                <a:ea typeface="仿宋_GB2312" pitchFamily="49" charset="-122"/>
              </a:rPr>
              <a:t>   </a:t>
            </a:r>
          </a:p>
          <a:p>
            <a:pPr>
              <a:spcBef>
                <a:spcPct val="0"/>
              </a:spcBef>
              <a:buFontTx/>
              <a:buNone/>
            </a:pPr>
            <a:r>
              <a:rPr lang="en-US" altLang="zh-CN" sz="2200" b="1" smtClean="0">
                <a:solidFill>
                  <a:srgbClr val="0000FF"/>
                </a:solidFill>
                <a:latin typeface="仿宋_GB2312" pitchFamily="49" charset="-122"/>
                <a:ea typeface="仿宋_GB2312" pitchFamily="49" charset="-122"/>
              </a:rPr>
              <a:t>    </a:t>
            </a:r>
            <a:endParaRPr lang="en-US" altLang="zh-CN" sz="2200" b="1" smtClean="0">
              <a:latin typeface="仿宋_GB2312" pitchFamily="49" charset="-122"/>
              <a:ea typeface="仿宋_GB2312" pitchFamily="49" charset="-122"/>
            </a:endParaRPr>
          </a:p>
        </p:txBody>
      </p:sp>
      <p:sp>
        <p:nvSpPr>
          <p:cNvPr id="10244"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0245" name="矩形 8">
            <a:hlinkClick r:id="rId3" action="ppaction://hlinksldjump"/>
          </p:cNvPr>
          <p:cNvSpPr>
            <a:spLocks noChangeArrowheads="1"/>
          </p:cNvSpPr>
          <p:nvPr/>
        </p:nvSpPr>
        <p:spPr bwMode="auto">
          <a:xfrm>
            <a:off x="342900" y="44767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0246" name="矩形 9">
            <a:hlinkClick r:id="rId4"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0247" name="矩形 10">
            <a:hlinkClick r:id="rId5"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0248"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0249"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0250" name="标题 7"/>
          <p:cNvSpPr>
            <a:spLocks noGrp="1"/>
          </p:cNvSpPr>
          <p:nvPr>
            <p:ph type="title"/>
          </p:nvPr>
        </p:nvSpPr>
        <p:spPr>
          <a:xfrm>
            <a:off x="-26988" y="342900"/>
            <a:ext cx="9170988" cy="785813"/>
          </a:xfrm>
        </p:spPr>
        <p:txBody>
          <a:bodyPr anchor="t"/>
          <a:lstStyle/>
          <a:p>
            <a:pPr eaLnBrk="1" hangingPunct="1"/>
            <a:r>
              <a:rPr lang="zh-CN" altLang="en-US" smtClean="0">
                <a:latin typeface="隶书" pitchFamily="49" charset="-122"/>
                <a:ea typeface="隶书" pitchFamily="49" charset="-122"/>
              </a:rPr>
              <a:t>三、项目实施</a:t>
            </a:r>
          </a:p>
        </p:txBody>
      </p:sp>
      <p:pic>
        <p:nvPicPr>
          <p:cNvPr id="10251" name="Picture 20" descr="操作演示">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325" y="5781675"/>
            <a:ext cx="16859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2922">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66750" y="1192213"/>
            <a:ext cx="8081963" cy="5260975"/>
          </a:xfrm>
          <a:prstGeom prst="roundRect">
            <a:avLst/>
          </a:prstGeom>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p:spPr>
        <p:txBody>
          <a:bodyPr/>
          <a:lstStyle/>
          <a:p>
            <a:pPr>
              <a:defRPr/>
            </a:pPr>
            <a:endParaRPr lang="zh-CN" altLang="en-US" b="1"/>
          </a:p>
        </p:txBody>
      </p:sp>
      <p:sp>
        <p:nvSpPr>
          <p:cNvPr id="9219" name="内容占位符 11"/>
          <p:cNvSpPr>
            <a:spLocks noGrp="1"/>
          </p:cNvSpPr>
          <p:nvPr>
            <p:ph sz="quarter" idx="4294967295"/>
          </p:nvPr>
        </p:nvSpPr>
        <p:spPr>
          <a:xfrm>
            <a:off x="696913" y="1233488"/>
            <a:ext cx="8121650" cy="5260975"/>
          </a:xfrm>
        </p:spPr>
        <p:txBody>
          <a:bodyPr/>
          <a:lstStyle/>
          <a:p>
            <a:pPr>
              <a:spcBef>
                <a:spcPts val="1200"/>
              </a:spcBef>
              <a:spcAft>
                <a:spcPts val="600"/>
              </a:spcAft>
              <a:buFontTx/>
              <a:buNone/>
              <a:defRPr/>
            </a:pPr>
            <a:r>
              <a:rPr lang="en-US" altLang="zh-CN" sz="2400" b="1" dirty="0" smtClean="0">
                <a:latin typeface="仿宋_GB2312" pitchFamily="49" charset="-122"/>
                <a:ea typeface="仿宋_GB2312" pitchFamily="49" charset="-122"/>
              </a:rPr>
              <a:t>  4</a:t>
            </a:r>
            <a:r>
              <a:rPr lang="zh-CN" altLang="en-US" sz="2400" b="1" dirty="0" smtClean="0">
                <a:latin typeface="仿宋_GB2312" pitchFamily="49" charset="-122"/>
                <a:ea typeface="仿宋_GB2312" pitchFamily="49" charset="-122"/>
              </a:rPr>
              <a:t>、认识文件</a:t>
            </a:r>
            <a:endParaRPr lang="zh-CN" altLang="en-US" sz="2400" b="1" dirty="0" smtClean="0">
              <a:solidFill>
                <a:srgbClr val="0000FF"/>
              </a:solidFill>
              <a:latin typeface="+mn-ea"/>
              <a:sym typeface="Webdings" pitchFamily="18" charset="2"/>
            </a:endParaRPr>
          </a:p>
          <a:p>
            <a:pPr>
              <a:buFont typeface="Wingdings" pitchFamily="2" charset="2"/>
              <a:buNone/>
              <a:defRPr/>
            </a:pPr>
            <a:r>
              <a:rPr lang="en-US" altLang="zh-CN" sz="1800" b="1" dirty="0" smtClean="0">
                <a:solidFill>
                  <a:srgbClr val="0000FF"/>
                </a:solidFill>
                <a:latin typeface="仿宋_GB2312" pitchFamily="49" charset="-122"/>
                <a:ea typeface="仿宋_GB2312" pitchFamily="49" charset="-122"/>
                <a:sym typeface="Webdings" pitchFamily="18" charset="2"/>
              </a:rPr>
              <a:t>   (1) </a:t>
            </a:r>
            <a:r>
              <a:rPr lang="zh-CN" altLang="en-US" sz="1800" b="1" dirty="0" smtClean="0">
                <a:solidFill>
                  <a:srgbClr val="0000FF"/>
                </a:solidFill>
                <a:latin typeface="仿宋_GB2312" pitchFamily="49" charset="-122"/>
                <a:ea typeface="仿宋_GB2312" pitchFamily="49" charset="-122"/>
                <a:sym typeface="Webdings" pitchFamily="18" charset="2"/>
              </a:rPr>
              <a:t>文件：</a:t>
            </a:r>
            <a:r>
              <a:rPr lang="zh-CN" altLang="en-US" sz="1800" b="1" dirty="0" smtClean="0">
                <a:latin typeface="仿宋_GB2312" pitchFamily="49" charset="-122"/>
                <a:ea typeface="仿宋_GB2312" pitchFamily="49" charset="-122"/>
                <a:sym typeface="Webdings" pitchFamily="18" charset="2"/>
              </a:rPr>
              <a:t>一组相关信息的集合。如一个程序、一张图片等。</a:t>
            </a:r>
          </a:p>
          <a:p>
            <a:pPr>
              <a:buFont typeface="Wingdings" pitchFamily="2" charset="2"/>
              <a:buNone/>
              <a:defRPr/>
            </a:pPr>
            <a:r>
              <a:rPr lang="en-US" altLang="zh-CN" sz="1800" b="1" dirty="0" smtClean="0">
                <a:solidFill>
                  <a:srgbClr val="0000FF"/>
                </a:solidFill>
                <a:latin typeface="仿宋_GB2312" pitchFamily="49" charset="-122"/>
                <a:ea typeface="仿宋_GB2312" pitchFamily="49" charset="-122"/>
                <a:sym typeface="Webdings" pitchFamily="18" charset="2"/>
              </a:rPr>
              <a:t>   (2) </a:t>
            </a:r>
            <a:r>
              <a:rPr lang="zh-CN" altLang="en-US" sz="1800" b="1" dirty="0" smtClean="0">
                <a:solidFill>
                  <a:srgbClr val="0000FF"/>
                </a:solidFill>
                <a:latin typeface="仿宋_GB2312" pitchFamily="49" charset="-122"/>
                <a:ea typeface="仿宋_GB2312" pitchFamily="49" charset="-122"/>
                <a:sym typeface="Webdings" pitchFamily="18" charset="2"/>
              </a:rPr>
              <a:t>文件名</a:t>
            </a:r>
            <a:r>
              <a:rPr lang="en-US" altLang="zh-CN" sz="1800" b="1" dirty="0" smtClean="0">
                <a:latin typeface="仿宋_GB2312" pitchFamily="49" charset="-122"/>
                <a:ea typeface="仿宋_GB2312" pitchFamily="49" charset="-122"/>
                <a:sym typeface="Webdings" pitchFamily="18" charset="2"/>
              </a:rPr>
              <a:t>=</a:t>
            </a:r>
            <a:r>
              <a:rPr lang="zh-CN" altLang="en-US" sz="1800" b="1" dirty="0" smtClean="0">
                <a:solidFill>
                  <a:srgbClr val="FF0000"/>
                </a:solidFill>
                <a:latin typeface="仿宋_GB2312" pitchFamily="49" charset="-122"/>
                <a:ea typeface="仿宋_GB2312" pitchFamily="49" charset="-122"/>
                <a:sym typeface="Webdings" pitchFamily="18" charset="2"/>
              </a:rPr>
              <a:t>主文件名</a:t>
            </a:r>
            <a:r>
              <a:rPr lang="en-US" altLang="zh-CN" sz="1800" b="1" dirty="0" smtClean="0">
                <a:solidFill>
                  <a:srgbClr val="FF0000"/>
                </a:solidFill>
                <a:latin typeface="仿宋_GB2312" pitchFamily="49" charset="-122"/>
                <a:ea typeface="仿宋_GB2312" pitchFamily="49" charset="-122"/>
                <a:sym typeface="Webdings" pitchFamily="18" charset="2"/>
              </a:rPr>
              <a:t>.</a:t>
            </a:r>
            <a:r>
              <a:rPr lang="zh-CN" altLang="en-US" sz="1800" b="1" dirty="0" smtClean="0">
                <a:solidFill>
                  <a:srgbClr val="FF0000"/>
                </a:solidFill>
                <a:latin typeface="仿宋_GB2312" pitchFamily="49" charset="-122"/>
                <a:ea typeface="仿宋_GB2312" pitchFamily="49" charset="-122"/>
                <a:sym typeface="Webdings" pitchFamily="18" charset="2"/>
              </a:rPr>
              <a:t>扩展名</a:t>
            </a:r>
            <a:endParaRPr lang="en-US" altLang="zh-CN" sz="1800" b="1" dirty="0" smtClean="0">
              <a:solidFill>
                <a:srgbClr val="FF0000"/>
              </a:solidFill>
              <a:latin typeface="仿宋_GB2312" pitchFamily="49" charset="-122"/>
              <a:ea typeface="仿宋_GB2312" pitchFamily="49" charset="-122"/>
              <a:sym typeface="Webdings" pitchFamily="18" charset="2"/>
            </a:endParaRPr>
          </a:p>
          <a:p>
            <a:pPr>
              <a:buFont typeface="Wingdings" pitchFamily="2" charset="2"/>
              <a:buNone/>
              <a:defRPr/>
            </a:pPr>
            <a:r>
              <a:rPr lang="en-US" altLang="zh-CN" sz="1800" b="1" dirty="0">
                <a:latin typeface="仿宋_GB2312" pitchFamily="49" charset="-122"/>
                <a:ea typeface="仿宋_GB2312" pitchFamily="49" charset="-122"/>
                <a:sym typeface="Webdings" pitchFamily="18" charset="2"/>
              </a:rPr>
              <a:t> </a:t>
            </a:r>
            <a:r>
              <a:rPr lang="en-US" altLang="zh-CN" sz="1800" b="1" dirty="0" smtClean="0">
                <a:latin typeface="仿宋_GB2312" pitchFamily="49" charset="-122"/>
                <a:ea typeface="仿宋_GB2312" pitchFamily="49" charset="-122"/>
                <a:sym typeface="Webdings" pitchFamily="18" charset="2"/>
              </a:rPr>
              <a:t>           </a:t>
            </a:r>
          </a:p>
          <a:p>
            <a:pPr>
              <a:buFont typeface="Wingdings" pitchFamily="2" charset="2"/>
              <a:buNone/>
              <a:defRPr/>
            </a:pPr>
            <a:r>
              <a:rPr lang="en-US" altLang="zh-CN" sz="1800" b="1" dirty="0">
                <a:latin typeface="仿宋_GB2312" pitchFamily="49" charset="-122"/>
                <a:ea typeface="仿宋_GB2312" pitchFamily="49" charset="-122"/>
                <a:sym typeface="Webdings" pitchFamily="18" charset="2"/>
              </a:rPr>
              <a:t> </a:t>
            </a:r>
            <a:r>
              <a:rPr lang="en-US" altLang="zh-CN" sz="1800" b="1" dirty="0" smtClean="0">
                <a:latin typeface="仿宋_GB2312" pitchFamily="49" charset="-122"/>
                <a:ea typeface="仿宋_GB2312" pitchFamily="49" charset="-122"/>
                <a:sym typeface="Webdings" pitchFamily="18" charset="2"/>
              </a:rPr>
              <a:t>          </a:t>
            </a:r>
            <a:r>
              <a:rPr lang="zh-CN" altLang="en-US" sz="1800" b="1" dirty="0" smtClean="0">
                <a:solidFill>
                  <a:srgbClr val="FF0000"/>
                </a:solidFill>
                <a:latin typeface="仿宋_GB2312" pitchFamily="49" charset="-122"/>
                <a:ea typeface="仿宋_GB2312" pitchFamily="49" charset="-122"/>
                <a:sym typeface="Webdings" pitchFamily="18" charset="2"/>
              </a:rPr>
              <a:t>见名知义</a:t>
            </a:r>
            <a:r>
              <a:rPr lang="en-US" altLang="zh-CN" sz="1800" b="1" dirty="0" smtClean="0">
                <a:solidFill>
                  <a:srgbClr val="FF0000"/>
                </a:solidFill>
                <a:latin typeface="仿宋_GB2312" pitchFamily="49" charset="-122"/>
                <a:ea typeface="仿宋_GB2312" pitchFamily="49" charset="-122"/>
                <a:sym typeface="Webdings" pitchFamily="18" charset="2"/>
              </a:rPr>
              <a:t>  </a:t>
            </a:r>
            <a:r>
              <a:rPr lang="zh-CN" altLang="en-US" sz="1800" b="1" dirty="0" smtClean="0">
                <a:solidFill>
                  <a:srgbClr val="FF0000"/>
                </a:solidFill>
                <a:latin typeface="仿宋_GB2312" panose="02010609030101010101" pitchFamily="49" charset="-122"/>
                <a:ea typeface="仿宋_GB2312" panose="02010609030101010101" pitchFamily="49" charset="-122"/>
                <a:sym typeface="Webdings" pitchFamily="18" charset="2"/>
              </a:rPr>
              <a:t>间隔符  代表该文件的类型</a:t>
            </a:r>
          </a:p>
          <a:p>
            <a:pPr>
              <a:lnSpc>
                <a:spcPts val="2200"/>
              </a:lnSpc>
              <a:spcBef>
                <a:spcPts val="600"/>
              </a:spcBef>
              <a:buFontTx/>
              <a:buNone/>
              <a:defRPr/>
            </a:pPr>
            <a:r>
              <a:rPr lang="zh-CN" altLang="en-US" sz="1800" b="1" dirty="0" smtClean="0">
                <a:latin typeface="仿宋_GB2312" pitchFamily="49" charset="-122"/>
                <a:ea typeface="仿宋_GB2312" pitchFamily="49" charset="-122"/>
                <a:sym typeface="Webdings" pitchFamily="18" charset="2"/>
              </a:rPr>
              <a:t>    </a:t>
            </a:r>
            <a:r>
              <a:rPr lang="zh-CN" altLang="en-US" sz="1700" b="1" dirty="0" smtClean="0">
                <a:latin typeface="仿宋_GB2312" pitchFamily="49" charset="-122"/>
                <a:ea typeface="仿宋_GB2312" pitchFamily="49" charset="-122"/>
                <a:sym typeface="Webdings" pitchFamily="18" charset="2"/>
              </a:rPr>
              <a:t>①</a:t>
            </a:r>
            <a:r>
              <a:rPr lang="en-US" altLang="zh-CN" sz="1700" b="1" dirty="0">
                <a:latin typeface="仿宋_GB2312" panose="02010609030101010101" pitchFamily="49" charset="-122"/>
                <a:ea typeface="仿宋_GB2312" panose="02010609030101010101" pitchFamily="49" charset="-122"/>
              </a:rPr>
              <a:t>Windows7</a:t>
            </a:r>
            <a:r>
              <a:rPr lang="zh-CN" altLang="zh-CN" sz="1700" b="1" dirty="0">
                <a:latin typeface="仿宋_GB2312" panose="02010609030101010101" pitchFamily="49" charset="-122"/>
                <a:ea typeface="仿宋_GB2312" panose="02010609030101010101" pitchFamily="49" charset="-122"/>
              </a:rPr>
              <a:t>规定，</a:t>
            </a:r>
            <a:r>
              <a:rPr lang="zh-CN" altLang="zh-CN" sz="1700" b="1" dirty="0" smtClean="0">
                <a:latin typeface="仿宋_GB2312" pitchFamily="49" charset="-122"/>
                <a:ea typeface="仿宋_GB2312" pitchFamily="49" charset="-122"/>
              </a:rPr>
              <a:t>文件或文件夹可以使用长文件名，名称最多可以有</a:t>
            </a:r>
            <a:r>
              <a:rPr lang="en-US" altLang="zh-CN" sz="1700" b="1" dirty="0" smtClean="0">
                <a:solidFill>
                  <a:srgbClr val="FF0000"/>
                </a:solidFill>
                <a:latin typeface="仿宋_GB2312" pitchFamily="49" charset="-122"/>
                <a:ea typeface="仿宋_GB2312" pitchFamily="49" charset="-122"/>
              </a:rPr>
              <a:t>255</a:t>
            </a:r>
            <a:r>
              <a:rPr lang="zh-CN" altLang="zh-CN" sz="1700" b="1" dirty="0" smtClean="0">
                <a:solidFill>
                  <a:srgbClr val="FF0000"/>
                </a:solidFill>
                <a:latin typeface="仿宋_GB2312" pitchFamily="49" charset="-122"/>
                <a:ea typeface="仿宋_GB2312" pitchFamily="49" charset="-122"/>
              </a:rPr>
              <a:t>个</a:t>
            </a:r>
            <a:endParaRPr lang="en-US" altLang="zh-CN" sz="1700" b="1" dirty="0" smtClean="0">
              <a:solidFill>
                <a:srgbClr val="FF0000"/>
              </a:solidFill>
              <a:latin typeface="仿宋_GB2312" pitchFamily="49" charset="-122"/>
              <a:ea typeface="仿宋_GB2312" pitchFamily="49" charset="-122"/>
            </a:endParaRPr>
          </a:p>
          <a:p>
            <a:pPr>
              <a:lnSpc>
                <a:spcPts val="2200"/>
              </a:lnSpc>
              <a:spcBef>
                <a:spcPts val="600"/>
              </a:spcBef>
              <a:buFontTx/>
              <a:buNone/>
              <a:defRPr/>
            </a:pPr>
            <a:r>
              <a:rPr lang="zh-CN" altLang="zh-CN" sz="1700" b="1" dirty="0" smtClean="0">
                <a:solidFill>
                  <a:srgbClr val="FF0000"/>
                </a:solidFill>
                <a:latin typeface="仿宋_GB2312" pitchFamily="49" charset="-122"/>
                <a:ea typeface="仿宋_GB2312" pitchFamily="49" charset="-122"/>
              </a:rPr>
              <a:t>字符</a:t>
            </a:r>
            <a:r>
              <a:rPr lang="zh-CN" altLang="zh-CN" sz="1700" b="1" dirty="0" smtClean="0">
                <a:latin typeface="仿宋_GB2312" pitchFamily="49" charset="-122"/>
                <a:ea typeface="仿宋_GB2312" pitchFamily="49" charset="-122"/>
              </a:rPr>
              <a:t>。文件的</a:t>
            </a:r>
            <a:r>
              <a:rPr lang="zh-CN" altLang="zh-CN" sz="1700" b="1" dirty="0" smtClean="0">
                <a:solidFill>
                  <a:srgbClr val="FF0000"/>
                </a:solidFill>
                <a:latin typeface="仿宋_GB2312" pitchFamily="49" charset="-122"/>
                <a:ea typeface="仿宋_GB2312" pitchFamily="49" charset="-122"/>
              </a:rPr>
              <a:t>扩展名可以使用多个字符</a:t>
            </a:r>
            <a:r>
              <a:rPr lang="zh-CN" altLang="zh-CN" sz="1700" b="1" dirty="0" smtClean="0">
                <a:latin typeface="仿宋_GB2312" pitchFamily="49" charset="-122"/>
                <a:ea typeface="仿宋_GB2312" pitchFamily="49" charset="-122"/>
              </a:rPr>
              <a:t>，可以使用多间隔符，但</a:t>
            </a:r>
            <a:r>
              <a:rPr lang="zh-CN" altLang="zh-CN" sz="1700" b="1" dirty="0">
                <a:latin typeface="仿宋_GB2312" panose="02010609030101010101" pitchFamily="49" charset="-122"/>
                <a:ea typeface="仿宋_GB2312" panose="02010609030101010101" pitchFamily="49" charset="-122"/>
              </a:rPr>
              <a:t>文件名最后一个</a:t>
            </a:r>
            <a:r>
              <a:rPr lang="zh-CN" altLang="zh-CN" sz="1700" b="1" dirty="0" smtClean="0">
                <a:latin typeface="仿宋_GB2312" panose="02010609030101010101" pitchFamily="49" charset="-122"/>
                <a:ea typeface="仿宋_GB2312" panose="02010609030101010101" pitchFamily="49" charset="-122"/>
              </a:rPr>
              <a:t>点</a:t>
            </a:r>
            <a:endParaRPr lang="en-US" altLang="zh-CN" sz="1700" b="1" dirty="0" smtClean="0">
              <a:latin typeface="仿宋_GB2312" panose="02010609030101010101" pitchFamily="49" charset="-122"/>
              <a:ea typeface="仿宋_GB2312" panose="02010609030101010101" pitchFamily="49" charset="-122"/>
            </a:endParaRPr>
          </a:p>
          <a:p>
            <a:pPr>
              <a:lnSpc>
                <a:spcPts val="2200"/>
              </a:lnSpc>
              <a:spcBef>
                <a:spcPts val="600"/>
              </a:spcBef>
              <a:buFontTx/>
              <a:buNone/>
              <a:defRPr/>
            </a:pPr>
            <a:r>
              <a:rPr lang="zh-CN" altLang="zh-CN" sz="1700" b="1" dirty="0" smtClean="0">
                <a:latin typeface="仿宋_GB2312" panose="02010609030101010101" pitchFamily="49" charset="-122"/>
                <a:ea typeface="仿宋_GB2312" panose="02010609030101010101" pitchFamily="49" charset="-122"/>
              </a:rPr>
              <a:t>右边</a:t>
            </a:r>
            <a:r>
              <a:rPr lang="zh-CN" altLang="zh-CN" sz="1700" b="1" dirty="0">
                <a:latin typeface="仿宋_GB2312" panose="02010609030101010101" pitchFamily="49" charset="-122"/>
                <a:ea typeface="仿宋_GB2312" panose="02010609030101010101" pitchFamily="49" charset="-122"/>
              </a:rPr>
              <a:t>的字符串表示文件类型</a:t>
            </a:r>
            <a:r>
              <a:rPr lang="zh-CN" altLang="zh-CN" sz="1700" b="1" dirty="0" smtClean="0">
                <a:latin typeface="仿宋_GB2312" panose="02010609030101010101" pitchFamily="49" charset="-122"/>
                <a:ea typeface="仿宋_GB2312" panose="02010609030101010101" pitchFamily="49" charset="-122"/>
              </a:rPr>
              <a:t>，作为</a:t>
            </a:r>
            <a:r>
              <a:rPr lang="zh-CN" altLang="zh-CN" sz="1700" b="1" dirty="0">
                <a:latin typeface="仿宋_GB2312" panose="02010609030101010101" pitchFamily="49" charset="-122"/>
                <a:ea typeface="仿宋_GB2312" panose="02010609030101010101" pitchFamily="49" charset="-122"/>
              </a:rPr>
              <a:t>文件</a:t>
            </a:r>
            <a:r>
              <a:rPr lang="zh-CN" altLang="zh-CN" sz="1700" b="1" dirty="0" smtClean="0">
                <a:latin typeface="仿宋_GB2312" panose="02010609030101010101" pitchFamily="49" charset="-122"/>
                <a:ea typeface="仿宋_GB2312" panose="02010609030101010101" pitchFamily="49" charset="-122"/>
              </a:rPr>
              <a:t>的扩展名</a:t>
            </a:r>
            <a:r>
              <a:rPr lang="zh-CN" altLang="zh-CN" sz="1700" b="1" dirty="0">
                <a:latin typeface="仿宋_GB2312" panose="02010609030101010101" pitchFamily="49" charset="-122"/>
                <a:ea typeface="仿宋_GB2312" panose="02010609030101010101" pitchFamily="49" charset="-122"/>
              </a:rPr>
              <a:t>。</a:t>
            </a:r>
            <a:endParaRPr lang="en-US" altLang="zh-CN" sz="1700" b="1" dirty="0" smtClean="0">
              <a:latin typeface="仿宋_GB2312" pitchFamily="49" charset="-122"/>
              <a:ea typeface="仿宋_GB2312" pitchFamily="49" charset="-122"/>
            </a:endParaRPr>
          </a:p>
          <a:p>
            <a:pPr>
              <a:lnSpc>
                <a:spcPts val="2200"/>
              </a:lnSpc>
              <a:spcBef>
                <a:spcPts val="600"/>
              </a:spcBef>
              <a:buFontTx/>
              <a:buNone/>
              <a:defRPr/>
            </a:pPr>
            <a:r>
              <a:rPr lang="en-US" altLang="zh-CN" sz="1700" b="1" dirty="0" smtClean="0">
                <a:latin typeface="仿宋_GB2312" pitchFamily="49" charset="-122"/>
                <a:ea typeface="仿宋_GB2312" pitchFamily="49" charset="-122"/>
                <a:sym typeface="Webdings" pitchFamily="18" charset="2"/>
              </a:rPr>
              <a:t>    </a:t>
            </a:r>
            <a:r>
              <a:rPr lang="zh-CN" altLang="en-US" sz="1700" b="1" dirty="0" smtClean="0">
                <a:latin typeface="仿宋_GB2312" pitchFamily="49" charset="-122"/>
                <a:ea typeface="仿宋_GB2312" pitchFamily="49" charset="-122"/>
                <a:sym typeface="Webdings" pitchFamily="18" charset="2"/>
              </a:rPr>
              <a:t>②</a:t>
            </a:r>
            <a:r>
              <a:rPr lang="zh-CN" altLang="zh-CN" sz="1700" b="1" dirty="0">
                <a:latin typeface="仿宋_GB2312" pitchFamily="49" charset="-122"/>
                <a:ea typeface="仿宋_GB2312" pitchFamily="49" charset="-122"/>
              </a:rPr>
              <a:t>一般情况下</a:t>
            </a:r>
            <a:r>
              <a:rPr lang="zh-CN" altLang="zh-CN" sz="1700" b="1" dirty="0" smtClean="0">
                <a:latin typeface="仿宋_GB2312" pitchFamily="49" charset="-122"/>
                <a:ea typeface="仿宋_GB2312" pitchFamily="49" charset="-122"/>
              </a:rPr>
              <a:t>，</a:t>
            </a:r>
            <a:r>
              <a:rPr lang="zh-CN" altLang="zh-CN" sz="1700" b="1" dirty="0">
                <a:latin typeface="仿宋_GB2312" panose="02010609030101010101" pitchFamily="49" charset="-122"/>
                <a:ea typeface="仿宋_GB2312" panose="02010609030101010101" pitchFamily="49" charset="-122"/>
              </a:rPr>
              <a:t>命名文件或文件夹可以用字母、数字、汉字及大多数</a:t>
            </a:r>
            <a:r>
              <a:rPr lang="zh-CN" altLang="zh-CN" sz="1700" b="1" dirty="0" smtClean="0">
                <a:latin typeface="仿宋_GB2312" panose="02010609030101010101" pitchFamily="49" charset="-122"/>
                <a:ea typeface="仿宋_GB2312" panose="02010609030101010101" pitchFamily="49" charset="-122"/>
              </a:rPr>
              <a:t>字符，还</a:t>
            </a:r>
            <a:endParaRPr lang="en-US" altLang="zh-CN" sz="1700" b="1" dirty="0" smtClean="0">
              <a:latin typeface="仿宋_GB2312" panose="02010609030101010101" pitchFamily="49" charset="-122"/>
              <a:ea typeface="仿宋_GB2312" panose="02010609030101010101" pitchFamily="49" charset="-122"/>
            </a:endParaRPr>
          </a:p>
          <a:p>
            <a:pPr>
              <a:lnSpc>
                <a:spcPts val="2200"/>
              </a:lnSpc>
              <a:spcBef>
                <a:spcPts val="600"/>
              </a:spcBef>
              <a:buFontTx/>
              <a:buNone/>
              <a:defRPr/>
            </a:pPr>
            <a:r>
              <a:rPr lang="zh-CN" altLang="zh-CN" sz="1700" b="1" dirty="0" smtClean="0">
                <a:latin typeface="仿宋_GB2312" panose="02010609030101010101" pitchFamily="49" charset="-122"/>
                <a:ea typeface="仿宋_GB2312" panose="02010609030101010101" pitchFamily="49" charset="-122"/>
              </a:rPr>
              <a:t>可以</a:t>
            </a:r>
            <a:r>
              <a:rPr lang="zh-CN" altLang="zh-CN" sz="1700" b="1" dirty="0">
                <a:latin typeface="仿宋_GB2312" panose="02010609030101010101" pitchFamily="49" charset="-122"/>
                <a:ea typeface="仿宋_GB2312" panose="02010609030101010101" pitchFamily="49" charset="-122"/>
              </a:rPr>
              <a:t>包含空格、间隔符（</a:t>
            </a:r>
            <a:r>
              <a:rPr lang="en-US" altLang="zh-CN" sz="1700" b="1" dirty="0">
                <a:latin typeface="仿宋_GB2312" panose="02010609030101010101" pitchFamily="49" charset="-122"/>
                <a:ea typeface="仿宋_GB2312" panose="02010609030101010101" pitchFamily="49" charset="-122"/>
              </a:rPr>
              <a:t>.</a:t>
            </a:r>
            <a:r>
              <a:rPr lang="zh-CN" altLang="zh-CN" sz="1700" b="1" dirty="0">
                <a:latin typeface="仿宋_GB2312" panose="02010609030101010101" pitchFamily="49" charset="-122"/>
                <a:ea typeface="仿宋_GB2312" panose="02010609030101010101" pitchFamily="49" charset="-122"/>
              </a:rPr>
              <a:t>）等。</a:t>
            </a:r>
            <a:r>
              <a:rPr lang="zh-CN" altLang="zh-CN" sz="1700" b="1" dirty="0" smtClean="0">
                <a:latin typeface="仿宋_GB2312" pitchFamily="49" charset="-122"/>
                <a:ea typeface="仿宋_GB2312" pitchFamily="49" charset="-122"/>
              </a:rPr>
              <a:t>但</a:t>
            </a:r>
            <a:r>
              <a:rPr lang="zh-CN" altLang="zh-CN" sz="1700" b="1" dirty="0">
                <a:latin typeface="仿宋_GB2312" pitchFamily="49" charset="-122"/>
                <a:ea typeface="仿宋_GB2312" pitchFamily="49" charset="-122"/>
              </a:rPr>
              <a:t>空格作为文件名的开头字符或单独</a:t>
            </a:r>
            <a:r>
              <a:rPr lang="zh-CN" altLang="zh-CN" sz="1700" b="1" dirty="0" smtClean="0">
                <a:latin typeface="仿宋_GB2312" pitchFamily="49" charset="-122"/>
                <a:ea typeface="仿宋_GB2312" pitchFamily="49" charset="-122"/>
              </a:rPr>
              <a:t>作为文件不</a:t>
            </a:r>
            <a:endParaRPr lang="en-US" altLang="zh-CN" sz="1700" b="1" dirty="0" smtClean="0">
              <a:latin typeface="仿宋_GB2312" pitchFamily="49" charset="-122"/>
              <a:ea typeface="仿宋_GB2312" pitchFamily="49" charset="-122"/>
            </a:endParaRPr>
          </a:p>
          <a:p>
            <a:pPr>
              <a:lnSpc>
                <a:spcPts val="2200"/>
              </a:lnSpc>
              <a:spcBef>
                <a:spcPts val="600"/>
              </a:spcBef>
              <a:buFontTx/>
              <a:buNone/>
              <a:defRPr/>
            </a:pPr>
            <a:r>
              <a:rPr lang="zh-CN" altLang="zh-CN" sz="1700" b="1" dirty="0" smtClean="0">
                <a:latin typeface="仿宋_GB2312" pitchFamily="49" charset="-122"/>
                <a:ea typeface="仿宋_GB2312" pitchFamily="49" charset="-122"/>
              </a:rPr>
              <a:t>起作用。</a:t>
            </a:r>
            <a:r>
              <a:rPr lang="zh-CN" altLang="en-US" sz="1700" b="1" dirty="0" smtClean="0">
                <a:latin typeface="仿宋_GB2312" pitchFamily="49" charset="-122"/>
                <a:ea typeface="仿宋_GB2312" pitchFamily="49" charset="-122"/>
              </a:rPr>
              <a:t>而且</a:t>
            </a:r>
            <a:r>
              <a:rPr lang="zh-CN" altLang="zh-CN" sz="1700" b="1" dirty="0" smtClean="0">
                <a:solidFill>
                  <a:srgbClr val="FF0000"/>
                </a:solidFill>
                <a:latin typeface="仿宋_GB2312" pitchFamily="49" charset="-122"/>
                <a:ea typeface="仿宋_GB2312" pitchFamily="49" charset="-122"/>
              </a:rPr>
              <a:t>不能</a:t>
            </a:r>
            <a:r>
              <a:rPr lang="zh-CN" altLang="zh-CN" sz="1700" b="1" dirty="0">
                <a:solidFill>
                  <a:srgbClr val="FF0000"/>
                </a:solidFill>
                <a:latin typeface="仿宋_GB2312" pitchFamily="49" charset="-122"/>
                <a:ea typeface="仿宋_GB2312" pitchFamily="49" charset="-122"/>
              </a:rPr>
              <a:t>包含以下字符</a:t>
            </a:r>
            <a:r>
              <a:rPr lang="zh-CN" altLang="zh-CN" sz="1700" b="1" dirty="0" smtClean="0">
                <a:solidFill>
                  <a:srgbClr val="FF0000"/>
                </a:solidFill>
                <a:latin typeface="仿宋_GB2312" pitchFamily="49" charset="-122"/>
                <a:ea typeface="仿宋_GB2312" pitchFamily="49" charset="-122"/>
              </a:rPr>
              <a:t>：</a:t>
            </a:r>
            <a:r>
              <a:rPr lang="en-US" altLang="zh-CN" sz="1700" b="1" dirty="0" smtClean="0">
                <a:solidFill>
                  <a:srgbClr val="FF0000"/>
                </a:solidFill>
                <a:latin typeface="仿宋_GB2312" panose="02010609030101010101" pitchFamily="49" charset="-122"/>
                <a:ea typeface="仿宋_GB2312" panose="02010609030101010101" pitchFamily="49" charset="-122"/>
              </a:rPr>
              <a:t># %</a:t>
            </a:r>
            <a:r>
              <a:rPr lang="en-US" altLang="zh-CN" sz="1700" b="1" dirty="0">
                <a:solidFill>
                  <a:srgbClr val="FF0000"/>
                </a:solidFill>
                <a:latin typeface="仿宋_GB2312" panose="02010609030101010101" pitchFamily="49" charset="-122"/>
                <a:ea typeface="仿宋_GB2312" panose="02010609030101010101" pitchFamily="49" charset="-122"/>
              </a:rPr>
              <a:t> </a:t>
            </a:r>
            <a:r>
              <a:rPr lang="en-US" altLang="zh-CN" sz="1700" b="1" dirty="0" smtClean="0">
                <a:solidFill>
                  <a:srgbClr val="FF0000"/>
                </a:solidFill>
                <a:latin typeface="仿宋_GB2312" panose="02010609030101010101" pitchFamily="49" charset="-122"/>
                <a:ea typeface="仿宋_GB2312" panose="02010609030101010101" pitchFamily="49" charset="-122"/>
              </a:rPr>
              <a:t>&amp;</a:t>
            </a:r>
            <a:r>
              <a:rPr lang="en-US" altLang="zh-CN" sz="1700" b="1" dirty="0">
                <a:solidFill>
                  <a:srgbClr val="FF0000"/>
                </a:solidFill>
                <a:latin typeface="仿宋_GB2312" panose="02010609030101010101" pitchFamily="49" charset="-122"/>
                <a:ea typeface="仿宋_GB2312" panose="02010609030101010101" pitchFamily="49" charset="-122"/>
              </a:rPr>
              <a:t> </a:t>
            </a:r>
            <a:r>
              <a:rPr lang="en-US" altLang="zh-CN" sz="1700" b="1" dirty="0" smtClean="0">
                <a:solidFill>
                  <a:srgbClr val="FF0000"/>
                </a:solidFill>
                <a:latin typeface="仿宋_GB2312" panose="02010609030101010101" pitchFamily="49" charset="-122"/>
                <a:ea typeface="仿宋_GB2312" panose="02010609030101010101" pitchFamily="49" charset="-122"/>
              </a:rPr>
              <a:t>*</a:t>
            </a:r>
            <a:r>
              <a:rPr lang="en-US" altLang="zh-CN" sz="1700" b="1" dirty="0">
                <a:solidFill>
                  <a:srgbClr val="FF0000"/>
                </a:solidFill>
                <a:latin typeface="仿宋_GB2312" panose="02010609030101010101" pitchFamily="49" charset="-122"/>
                <a:ea typeface="仿宋_GB2312" panose="02010609030101010101" pitchFamily="49" charset="-122"/>
              </a:rPr>
              <a:t> </a:t>
            </a:r>
            <a:r>
              <a:rPr lang="en-US" altLang="zh-CN" sz="1700" b="1" dirty="0" smtClean="0">
                <a:solidFill>
                  <a:srgbClr val="FF0000"/>
                </a:solidFill>
                <a:latin typeface="仿宋_GB2312" pitchFamily="49" charset="-122"/>
                <a:ea typeface="仿宋_GB2312" pitchFamily="49" charset="-122"/>
              </a:rPr>
              <a:t>|</a:t>
            </a:r>
            <a:r>
              <a:rPr lang="en-US" altLang="zh-CN" sz="1700" b="1" dirty="0">
                <a:solidFill>
                  <a:srgbClr val="FF0000"/>
                </a:solidFill>
                <a:latin typeface="仿宋_GB2312" pitchFamily="49" charset="-122"/>
                <a:ea typeface="仿宋_GB2312" pitchFamily="49" charset="-122"/>
              </a:rPr>
              <a:t> </a:t>
            </a:r>
            <a:r>
              <a:rPr lang="en-US" altLang="zh-CN" sz="1700" b="1" dirty="0" smtClean="0">
                <a:solidFill>
                  <a:srgbClr val="FF0000"/>
                </a:solidFill>
                <a:latin typeface="仿宋_GB2312" pitchFamily="49" charset="-122"/>
                <a:ea typeface="仿宋_GB2312" pitchFamily="49" charset="-122"/>
              </a:rPr>
              <a:t>\</a:t>
            </a:r>
            <a:r>
              <a:rPr lang="en-US" altLang="zh-CN" sz="1700" b="1" dirty="0">
                <a:solidFill>
                  <a:srgbClr val="FF0000"/>
                </a:solidFill>
                <a:latin typeface="仿宋_GB2312" pitchFamily="49" charset="-122"/>
                <a:ea typeface="仿宋_GB2312" pitchFamily="49" charset="-122"/>
              </a:rPr>
              <a:t> </a:t>
            </a:r>
            <a:r>
              <a:rPr lang="zh-CN" altLang="zh-CN" sz="1700" b="1" dirty="0" smtClean="0">
                <a:solidFill>
                  <a:srgbClr val="FF0000"/>
                </a:solidFill>
                <a:latin typeface="仿宋_GB2312" pitchFamily="49" charset="-122"/>
                <a:ea typeface="仿宋_GB2312" pitchFamily="49" charset="-122"/>
              </a:rPr>
              <a:t>：</a:t>
            </a:r>
            <a:r>
              <a:rPr lang="en-US" altLang="zh-CN" sz="1700" b="1" dirty="0" smtClean="0">
                <a:solidFill>
                  <a:srgbClr val="FF0000"/>
                </a:solidFill>
                <a:latin typeface="仿宋_GB2312" pitchFamily="49" charset="-122"/>
                <a:ea typeface="仿宋_GB2312" pitchFamily="49" charset="-122"/>
              </a:rPr>
              <a:t>&lt; &gt;</a:t>
            </a:r>
            <a:r>
              <a:rPr lang="en-US" altLang="zh-CN" sz="1700" b="1" dirty="0">
                <a:solidFill>
                  <a:srgbClr val="FF0000"/>
                </a:solidFill>
                <a:latin typeface="仿宋_GB2312" pitchFamily="49" charset="-122"/>
                <a:ea typeface="仿宋_GB2312" pitchFamily="49" charset="-122"/>
              </a:rPr>
              <a:t> </a:t>
            </a:r>
            <a:r>
              <a:rPr lang="zh-CN" altLang="en-US" sz="1700" b="1" dirty="0" smtClean="0">
                <a:solidFill>
                  <a:srgbClr val="FF0000"/>
                </a:solidFill>
                <a:latin typeface="仿宋_GB2312" pitchFamily="49" charset="-122"/>
                <a:ea typeface="仿宋_GB2312" pitchFamily="49" charset="-122"/>
              </a:rPr>
              <a:t>？</a:t>
            </a:r>
            <a:r>
              <a:rPr lang="en-US" altLang="zh-CN" sz="1700" b="1" dirty="0" smtClean="0">
                <a:solidFill>
                  <a:srgbClr val="FF0000"/>
                </a:solidFill>
                <a:latin typeface="仿宋_GB2312" pitchFamily="49" charset="-122"/>
                <a:ea typeface="仿宋_GB2312" pitchFamily="49" charset="-122"/>
              </a:rPr>
              <a:t>/</a:t>
            </a:r>
            <a:r>
              <a:rPr lang="zh-CN" altLang="en-US" sz="1700" b="1" dirty="0" smtClean="0">
                <a:latin typeface="仿宋_GB2312" pitchFamily="49" charset="-122"/>
                <a:ea typeface="仿宋_GB2312" pitchFamily="49" charset="-122"/>
              </a:rPr>
              <a:t>。</a:t>
            </a:r>
            <a:endParaRPr lang="en-US" altLang="zh-CN" sz="1700" b="1" dirty="0" smtClean="0">
              <a:latin typeface="仿宋_GB2312" pitchFamily="49" charset="-122"/>
              <a:ea typeface="仿宋_GB2312" pitchFamily="49" charset="-122"/>
              <a:sym typeface="Webdings" pitchFamily="18" charset="2"/>
            </a:endParaRPr>
          </a:p>
          <a:p>
            <a:pPr>
              <a:lnSpc>
                <a:spcPts val="2200"/>
              </a:lnSpc>
              <a:spcBef>
                <a:spcPts val="600"/>
              </a:spcBef>
              <a:buFontTx/>
              <a:buNone/>
              <a:defRPr/>
            </a:pPr>
            <a:r>
              <a:rPr lang="en-US" altLang="zh-CN" sz="1700" b="1" dirty="0" smtClean="0">
                <a:latin typeface="仿宋_GB2312" pitchFamily="49" charset="-122"/>
                <a:ea typeface="仿宋_GB2312" pitchFamily="49" charset="-122"/>
                <a:sym typeface="Webdings" pitchFamily="18" charset="2"/>
              </a:rPr>
              <a:t>    ③</a:t>
            </a:r>
            <a:r>
              <a:rPr lang="zh-CN" altLang="zh-CN" sz="1700" b="1" dirty="0">
                <a:latin typeface="仿宋_GB2312" pitchFamily="49" charset="-122"/>
                <a:ea typeface="仿宋_GB2312" pitchFamily="49" charset="-122"/>
              </a:rPr>
              <a:t>同一磁盘的同一文件夹中</a:t>
            </a:r>
            <a:r>
              <a:rPr lang="zh-CN" altLang="zh-CN" sz="1700" b="1" dirty="0">
                <a:solidFill>
                  <a:srgbClr val="FF0000"/>
                </a:solidFill>
                <a:latin typeface="仿宋_GB2312" pitchFamily="49" charset="-122"/>
                <a:ea typeface="仿宋_GB2312" pitchFamily="49" charset="-122"/>
              </a:rPr>
              <a:t>不能有同名</a:t>
            </a:r>
            <a:r>
              <a:rPr lang="zh-CN" altLang="zh-CN" sz="1700" b="1" dirty="0">
                <a:latin typeface="仿宋_GB2312" pitchFamily="49" charset="-122"/>
                <a:ea typeface="仿宋_GB2312" pitchFamily="49" charset="-122"/>
              </a:rPr>
              <a:t>的文件和文件夹（文件和文件夹</a:t>
            </a:r>
            <a:r>
              <a:rPr lang="zh-CN" altLang="zh-CN" sz="1700" b="1" dirty="0" smtClean="0">
                <a:latin typeface="仿宋_GB2312" pitchFamily="49" charset="-122"/>
                <a:ea typeface="仿宋_GB2312" pitchFamily="49" charset="-122"/>
              </a:rPr>
              <a:t>的名称</a:t>
            </a:r>
            <a:endParaRPr lang="en-US" altLang="zh-CN" sz="1700" b="1" dirty="0" smtClean="0">
              <a:latin typeface="仿宋_GB2312" pitchFamily="49" charset="-122"/>
              <a:ea typeface="仿宋_GB2312" pitchFamily="49" charset="-122"/>
            </a:endParaRPr>
          </a:p>
          <a:p>
            <a:pPr>
              <a:lnSpc>
                <a:spcPts val="2200"/>
              </a:lnSpc>
              <a:spcBef>
                <a:spcPts val="600"/>
              </a:spcBef>
              <a:buFontTx/>
              <a:buNone/>
              <a:defRPr/>
            </a:pPr>
            <a:r>
              <a:rPr lang="zh-CN" altLang="zh-CN" sz="1700" b="1" dirty="0" smtClean="0">
                <a:latin typeface="仿宋_GB2312" pitchFamily="49" charset="-122"/>
                <a:ea typeface="仿宋_GB2312" pitchFamily="49" charset="-122"/>
              </a:rPr>
              <a:t>也</a:t>
            </a:r>
            <a:r>
              <a:rPr lang="zh-CN" altLang="zh-CN" sz="1700" b="1" dirty="0">
                <a:latin typeface="仿宋_GB2312" pitchFamily="49" charset="-122"/>
                <a:ea typeface="仿宋_GB2312" pitchFamily="49" charset="-122"/>
              </a:rPr>
              <a:t>不能相同）</a:t>
            </a:r>
            <a:r>
              <a:rPr lang="zh-CN" altLang="en-US" sz="1700" b="1" dirty="0">
                <a:latin typeface="仿宋_GB2312" pitchFamily="49" charset="-122"/>
                <a:ea typeface="仿宋_GB2312" pitchFamily="49" charset="-122"/>
              </a:rPr>
              <a:t>；</a:t>
            </a:r>
            <a:r>
              <a:rPr lang="zh-CN" altLang="zh-CN" sz="1700" b="1" dirty="0">
                <a:latin typeface="仿宋_GB2312" pitchFamily="49" charset="-122"/>
                <a:ea typeface="仿宋_GB2312" pitchFamily="49" charset="-122"/>
              </a:rPr>
              <a:t>使用字母可以保留制定的大小写格式，但</a:t>
            </a:r>
            <a:r>
              <a:rPr lang="zh-CN" altLang="zh-CN" sz="1700" b="1" dirty="0">
                <a:solidFill>
                  <a:srgbClr val="FF0000"/>
                </a:solidFill>
                <a:latin typeface="仿宋_GB2312" pitchFamily="49" charset="-122"/>
                <a:ea typeface="仿宋_GB2312" pitchFamily="49" charset="-122"/>
              </a:rPr>
              <a:t>不能用大小写</a:t>
            </a:r>
            <a:r>
              <a:rPr lang="zh-CN" altLang="zh-CN" sz="1700" b="1" dirty="0" smtClean="0">
                <a:solidFill>
                  <a:srgbClr val="FF0000"/>
                </a:solidFill>
                <a:latin typeface="仿宋_GB2312" pitchFamily="49" charset="-122"/>
                <a:ea typeface="仿宋_GB2312" pitchFamily="49" charset="-122"/>
              </a:rPr>
              <a:t>区分文件名</a:t>
            </a:r>
            <a:endParaRPr lang="en-US" altLang="zh-CN" sz="1700" b="1" dirty="0" smtClean="0">
              <a:solidFill>
                <a:srgbClr val="FF0000"/>
              </a:solidFill>
              <a:latin typeface="仿宋_GB2312" pitchFamily="49" charset="-122"/>
              <a:ea typeface="仿宋_GB2312" pitchFamily="49" charset="-122"/>
            </a:endParaRPr>
          </a:p>
          <a:p>
            <a:pPr>
              <a:lnSpc>
                <a:spcPts val="2200"/>
              </a:lnSpc>
              <a:spcBef>
                <a:spcPts val="600"/>
              </a:spcBef>
              <a:buFontTx/>
              <a:buNone/>
              <a:defRPr/>
            </a:pPr>
            <a:r>
              <a:rPr lang="en-US" altLang="zh-CN" sz="1700" b="1" dirty="0">
                <a:latin typeface="仿宋_GB2312" pitchFamily="49" charset="-122"/>
                <a:ea typeface="仿宋_GB2312" pitchFamily="49" charset="-122"/>
              </a:rPr>
              <a:t> </a:t>
            </a:r>
            <a:r>
              <a:rPr lang="en-US" altLang="zh-CN" sz="1700" b="1" dirty="0" smtClean="0">
                <a:latin typeface="仿宋_GB2312" pitchFamily="49" charset="-122"/>
                <a:ea typeface="仿宋_GB2312" pitchFamily="49" charset="-122"/>
              </a:rPr>
              <a:t> </a:t>
            </a:r>
            <a:r>
              <a:rPr lang="zh-CN" altLang="zh-CN" sz="1700" b="1" dirty="0" smtClean="0">
                <a:latin typeface="仿宋_GB2312" pitchFamily="49" charset="-122"/>
                <a:ea typeface="仿宋_GB2312" pitchFamily="49" charset="-122"/>
              </a:rPr>
              <a:t>例如</a:t>
            </a:r>
            <a:r>
              <a:rPr lang="zh-CN" altLang="zh-CN" sz="1700" b="1" dirty="0">
                <a:latin typeface="仿宋_GB2312" pitchFamily="49" charset="-122"/>
                <a:ea typeface="仿宋_GB2312" pitchFamily="49" charset="-122"/>
              </a:rPr>
              <a:t>：</a:t>
            </a:r>
            <a:r>
              <a:rPr lang="en-US" altLang="zh-CN" sz="1700" b="1" dirty="0" smtClean="0">
                <a:latin typeface="仿宋_GB2312" pitchFamily="49" charset="-122"/>
                <a:ea typeface="仿宋_GB2312" pitchFamily="49" charset="-122"/>
              </a:rPr>
              <a:t>ABC.DOCX</a:t>
            </a:r>
            <a:r>
              <a:rPr lang="zh-CN" altLang="zh-CN" sz="1700" b="1" dirty="0" smtClean="0">
                <a:latin typeface="仿宋_GB2312" pitchFamily="49" charset="-122"/>
                <a:ea typeface="仿宋_GB2312" pitchFamily="49" charset="-122"/>
              </a:rPr>
              <a:t>和</a:t>
            </a:r>
            <a:r>
              <a:rPr lang="en-US" altLang="zh-CN" sz="1700" b="1" dirty="0" smtClean="0">
                <a:latin typeface="仿宋_GB2312" pitchFamily="49" charset="-122"/>
                <a:ea typeface="仿宋_GB2312" pitchFamily="49" charset="-122"/>
              </a:rPr>
              <a:t>abc.docx</a:t>
            </a:r>
            <a:r>
              <a:rPr lang="zh-CN" altLang="zh-CN" sz="1700" b="1" dirty="0" smtClean="0">
                <a:latin typeface="仿宋_GB2312" pitchFamily="49" charset="-122"/>
                <a:ea typeface="仿宋_GB2312" pitchFamily="49" charset="-122"/>
              </a:rPr>
              <a:t>被</a:t>
            </a:r>
            <a:r>
              <a:rPr lang="zh-CN" altLang="zh-CN" sz="1700" b="1" dirty="0">
                <a:latin typeface="仿宋_GB2312" pitchFamily="49" charset="-122"/>
                <a:ea typeface="仿宋_GB2312" pitchFamily="49" charset="-122"/>
              </a:rPr>
              <a:t>认为是同一个文件。</a:t>
            </a:r>
          </a:p>
          <a:p>
            <a:pPr marL="0" indent="0">
              <a:buFontTx/>
              <a:buNone/>
              <a:defRPr/>
            </a:pPr>
            <a:endParaRPr lang="zh-CN" altLang="zh-CN" sz="1800" dirty="0"/>
          </a:p>
          <a:p>
            <a:pPr marL="0" indent="0">
              <a:buFontTx/>
              <a:buNone/>
              <a:defRPr/>
            </a:pPr>
            <a:endParaRPr lang="zh-CN" altLang="en-US" sz="1800" b="1" dirty="0" smtClean="0">
              <a:latin typeface="仿宋_GB2312" pitchFamily="49" charset="-122"/>
              <a:ea typeface="仿宋_GB2312" pitchFamily="49" charset="-122"/>
              <a:sym typeface="Webdings" pitchFamily="18" charset="2"/>
            </a:endParaRPr>
          </a:p>
          <a:p>
            <a:pPr>
              <a:lnSpc>
                <a:spcPct val="80000"/>
              </a:lnSpc>
              <a:buFont typeface="Wingdings" pitchFamily="2" charset="2"/>
              <a:buNone/>
              <a:defRPr/>
            </a:pPr>
            <a:endParaRPr lang="zh-CN" altLang="en-US" sz="1800" b="1" dirty="0" smtClean="0">
              <a:latin typeface="仿宋_GB2312" pitchFamily="49" charset="-122"/>
              <a:ea typeface="仿宋_GB2312" pitchFamily="49" charset="-122"/>
              <a:sym typeface="Webdings" pitchFamily="18" charset="2"/>
            </a:endParaRPr>
          </a:p>
          <a:p>
            <a:pPr>
              <a:spcBef>
                <a:spcPts val="1800"/>
              </a:spcBef>
              <a:buFontTx/>
              <a:buNone/>
              <a:defRPr/>
            </a:pPr>
            <a:r>
              <a:rPr lang="en-US" altLang="zh-CN" sz="1800" b="1" dirty="0" smtClean="0">
                <a:solidFill>
                  <a:srgbClr val="0000FF"/>
                </a:solidFill>
                <a:latin typeface="仿宋_GB2312" pitchFamily="49" charset="-122"/>
                <a:ea typeface="仿宋_GB2312" pitchFamily="49" charset="-122"/>
              </a:rPr>
              <a:t> </a:t>
            </a:r>
          </a:p>
          <a:p>
            <a:pPr>
              <a:spcBef>
                <a:spcPct val="0"/>
              </a:spcBef>
              <a:buFontTx/>
              <a:buNone/>
              <a:defRPr/>
            </a:pPr>
            <a:r>
              <a:rPr lang="en-US" altLang="zh-CN" sz="2200" b="1" dirty="0">
                <a:solidFill>
                  <a:srgbClr val="0000FF"/>
                </a:solidFill>
                <a:latin typeface="仿宋_GB2312" pitchFamily="49" charset="-122"/>
                <a:ea typeface="仿宋_GB2312" pitchFamily="49" charset="-122"/>
              </a:rPr>
              <a:t> </a:t>
            </a:r>
            <a:r>
              <a:rPr lang="en-US" altLang="zh-CN" sz="2200" b="1" dirty="0" smtClean="0">
                <a:solidFill>
                  <a:srgbClr val="0000FF"/>
                </a:solidFill>
                <a:latin typeface="仿宋_GB2312" pitchFamily="49" charset="-122"/>
                <a:ea typeface="仿宋_GB2312" pitchFamily="49" charset="-122"/>
              </a:rPr>
              <a:t>   </a:t>
            </a:r>
            <a:endParaRPr lang="en-US" altLang="zh-CN" sz="2200" b="1" dirty="0" smtClean="0">
              <a:latin typeface="仿宋_GB2312" pitchFamily="49" charset="-122"/>
              <a:ea typeface="仿宋_GB2312" pitchFamily="49" charset="-122"/>
            </a:endParaRPr>
          </a:p>
        </p:txBody>
      </p:sp>
      <p:sp>
        <p:nvSpPr>
          <p:cNvPr id="11268" name="矩形 7">
            <a:hlinkClick r:id="rId2" action="ppaction://hlinksldjump"/>
          </p:cNvPr>
          <p:cNvSpPr>
            <a:spLocks noChangeArrowheads="1"/>
          </p:cNvSpPr>
          <p:nvPr/>
        </p:nvSpPr>
        <p:spPr bwMode="auto">
          <a:xfrm>
            <a:off x="342900" y="42005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1269" name="矩形 9">
            <a:hlinkClick r:id="rId3" action="ppaction://hlinksldjump"/>
          </p:cNvPr>
          <p:cNvSpPr>
            <a:spLocks noChangeArrowheads="1"/>
          </p:cNvSpPr>
          <p:nvPr/>
        </p:nvSpPr>
        <p:spPr bwMode="auto">
          <a:xfrm>
            <a:off x="342900" y="474345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1270" name="矩形 10">
            <a:hlinkClick r:id="rId4" action="ppaction://hlinksldjump"/>
          </p:cNvPr>
          <p:cNvSpPr>
            <a:spLocks noChangeArrowheads="1"/>
          </p:cNvSpPr>
          <p:nvPr/>
        </p:nvSpPr>
        <p:spPr bwMode="auto">
          <a:xfrm>
            <a:off x="342900" y="5029200"/>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1271" name="矩形 11"/>
          <p:cNvSpPr>
            <a:spLocks noChangeArrowheads="1"/>
          </p:cNvSpPr>
          <p:nvPr/>
        </p:nvSpPr>
        <p:spPr bwMode="auto">
          <a:xfrm>
            <a:off x="342900" y="53054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1272" name="矩形 12"/>
          <p:cNvSpPr>
            <a:spLocks noChangeArrowheads="1"/>
          </p:cNvSpPr>
          <p:nvPr/>
        </p:nvSpPr>
        <p:spPr bwMode="auto">
          <a:xfrm>
            <a:off x="342900" y="5572125"/>
            <a:ext cx="742950" cy="209550"/>
          </a:xfrm>
          <a:prstGeom prst="rect">
            <a:avLst/>
          </a:prstGeom>
          <a:solidFill>
            <a:schemeClr val="accent1">
              <a:alpha val="0"/>
            </a:schemeClr>
          </a:solidFill>
          <a:ln w="9525" algn="ctr">
            <a:solidFill>
              <a:schemeClr val="tx1">
                <a:alpha val="0"/>
              </a:schemeClr>
            </a:solidFill>
            <a:round/>
            <a:headEnd/>
            <a:tailEnd/>
          </a:ln>
        </p:spPr>
        <p:txBody>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zh-CN" altLang="en-US" sz="1800" b="1"/>
          </a:p>
        </p:txBody>
      </p:sp>
      <p:sp>
        <p:nvSpPr>
          <p:cNvPr id="11273" name="标题 7"/>
          <p:cNvSpPr>
            <a:spLocks noGrp="1"/>
          </p:cNvSpPr>
          <p:nvPr>
            <p:ph type="title"/>
          </p:nvPr>
        </p:nvSpPr>
        <p:spPr>
          <a:xfrm>
            <a:off x="-26988" y="342900"/>
            <a:ext cx="9170988" cy="785813"/>
          </a:xfrm>
        </p:spPr>
        <p:txBody>
          <a:bodyPr anchor="t"/>
          <a:lstStyle/>
          <a:p>
            <a:pPr eaLnBrk="1" hangingPunct="1"/>
            <a:r>
              <a:rPr lang="zh-CN" altLang="en-US" smtClean="0">
                <a:latin typeface="隶书" pitchFamily="49" charset="-122"/>
                <a:ea typeface="隶书" pitchFamily="49" charset="-122"/>
              </a:rPr>
              <a:t>三、项目实施</a:t>
            </a:r>
          </a:p>
        </p:txBody>
      </p:sp>
      <p:cxnSp>
        <p:nvCxnSpPr>
          <p:cNvPr id="3" name="直接箭头连接符 2"/>
          <p:cNvCxnSpPr/>
          <p:nvPr/>
        </p:nvCxnSpPr>
        <p:spPr>
          <a:xfrm flipH="1">
            <a:off x="2513013" y="2420938"/>
            <a:ext cx="287337" cy="3587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直接箭头连接符 13"/>
          <p:cNvCxnSpPr/>
          <p:nvPr/>
        </p:nvCxnSpPr>
        <p:spPr>
          <a:xfrm>
            <a:off x="3378344" y="2420938"/>
            <a:ext cx="0" cy="3587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直接箭头连接符 14"/>
          <p:cNvCxnSpPr/>
          <p:nvPr/>
        </p:nvCxnSpPr>
        <p:spPr>
          <a:xfrm>
            <a:off x="3995936" y="2420938"/>
            <a:ext cx="360362" cy="3587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advTm="22922">
    <p:fade/>
  </p:transition>
  <p:timing>
    <p:tnLst>
      <p:par>
        <p:cTn id="1" dur="indefinite" restart="never" nodeType="tmRoot"/>
      </p:par>
    </p:tnLst>
  </p:timing>
</p:sld>
</file>

<file path=ppt/theme/theme1.xml><?xml version="1.0" encoding="utf-8"?>
<a:theme xmlns:a="http://schemas.openxmlformats.org/drawingml/2006/main" name="1_默认设计模板">
  <a:themeElements>
    <a:clrScheme name="自定义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chemeClr val="bg1"/>
            </a:gs>
            <a:gs pos="50000">
              <a:schemeClr val="bg1">
                <a:alpha val="9000"/>
              </a:schemeClr>
            </a:gs>
            <a:gs pos="100000">
              <a:srgbClr val="FFD1D2"/>
            </a:gs>
          </a:gsLst>
          <a:lin ang="7500000" scaled="0"/>
          <a:tileRect/>
        </a:gradFill>
        <a:ln w="9525" cap="flat" cmpd="sng" algn="ctr">
          <a:solidFill>
            <a:schemeClr val="tx1"/>
          </a:solidFill>
          <a:prstDash val="solid"/>
          <a:round/>
          <a:headEnd type="none" w="med" len="med"/>
          <a:tailEnd type="none" w="med" len="med"/>
        </a:ln>
        <a:effectLst/>
      </a:spPr>
      <a:bodyPr/>
      <a:lstStyle>
        <a:defPPr>
          <a:defRPr sz="2000" b="1" dirty="0">
            <a:solidFill>
              <a:srgbClr val="0000FF"/>
            </a:solidFill>
            <a:latin typeface="仿宋_GB2312" pitchFamily="49" charset="-122"/>
            <a:ea typeface="仿宋_GB2312" pitchFamily="49" charset="-122"/>
          </a:defRPr>
        </a:defPPr>
      </a:lstStyle>
    </a:sp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5175</TotalTime>
  <Words>4440</Words>
  <Application>Microsoft Office PowerPoint</Application>
  <PresentationFormat>全屏显示(4:3)</PresentationFormat>
  <Paragraphs>400</Paragraphs>
  <Slides>40</Slides>
  <Notes>0</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1_默认设计模板</vt:lpstr>
      <vt:lpstr>PowerPoint 演示文稿</vt:lpstr>
      <vt:lpstr>一、项目情景</vt:lpstr>
      <vt:lpstr>PowerPoint 演示文稿</vt:lpstr>
      <vt:lpstr>二、项目分析</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三、项目实施</vt:lpstr>
      <vt:lpstr>四、项目拓展</vt:lpstr>
      <vt:lpstr>四、项目拓展</vt:lpstr>
      <vt:lpstr>四、项目拓展</vt:lpstr>
      <vt:lpstr>四、项目拓展</vt:lpstr>
      <vt:lpstr>四、项目拓展</vt:lpstr>
      <vt:lpstr>四、项目拓展</vt:lpstr>
      <vt:lpstr>五、附录知识点</vt:lpstr>
      <vt:lpstr>五、附录知识点</vt:lpstr>
      <vt:lpstr>五、附录知识点</vt:lpstr>
      <vt:lpstr>五、附录知识点</vt:lpstr>
      <vt:lpstr>六、项目小结</vt:lpstr>
      <vt:lpstr>七、创新作业</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dreamsummit</cp:lastModifiedBy>
  <cp:revision>435</cp:revision>
  <dcterms:created xsi:type="dcterms:W3CDTF">2012-01-16T03:54:55Z</dcterms:created>
  <dcterms:modified xsi:type="dcterms:W3CDTF">2018-02-25T07:20:41Z</dcterms:modified>
</cp:coreProperties>
</file>