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55" r:id="rId2"/>
  </p:sldMasterIdLst>
  <p:notesMasterIdLst>
    <p:notesMasterId r:id="rId40"/>
  </p:notesMasterIdLst>
  <p:sldIdLst>
    <p:sldId id="256" r:id="rId3"/>
    <p:sldId id="285" r:id="rId4"/>
    <p:sldId id="273" r:id="rId5"/>
    <p:sldId id="286" r:id="rId6"/>
    <p:sldId id="319" r:id="rId7"/>
    <p:sldId id="275" r:id="rId8"/>
    <p:sldId id="287" r:id="rId9"/>
    <p:sldId id="301" r:id="rId10"/>
    <p:sldId id="302" r:id="rId11"/>
    <p:sldId id="306" r:id="rId12"/>
    <p:sldId id="320" r:id="rId13"/>
    <p:sldId id="321" r:id="rId14"/>
    <p:sldId id="303" r:id="rId15"/>
    <p:sldId id="322" r:id="rId16"/>
    <p:sldId id="323" r:id="rId17"/>
    <p:sldId id="307" r:id="rId18"/>
    <p:sldId id="330" r:id="rId19"/>
    <p:sldId id="327" r:id="rId20"/>
    <p:sldId id="328" r:id="rId21"/>
    <p:sldId id="309" r:id="rId22"/>
    <p:sldId id="310" r:id="rId23"/>
    <p:sldId id="311" r:id="rId24"/>
    <p:sldId id="326" r:id="rId25"/>
    <p:sldId id="312" r:id="rId26"/>
    <p:sldId id="313" r:id="rId27"/>
    <p:sldId id="314" r:id="rId28"/>
    <p:sldId id="315" r:id="rId29"/>
    <p:sldId id="329" r:id="rId30"/>
    <p:sldId id="295" r:id="rId31"/>
    <p:sldId id="316" r:id="rId32"/>
    <p:sldId id="331" r:id="rId33"/>
    <p:sldId id="317" r:id="rId34"/>
    <p:sldId id="318" r:id="rId35"/>
    <p:sldId id="333" r:id="rId36"/>
    <p:sldId id="283" r:id="rId37"/>
    <p:sldId id="284" r:id="rId38"/>
    <p:sldId id="332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01" autoAdjust="0"/>
  </p:normalViewPr>
  <p:slideViewPr>
    <p:cSldViewPr>
      <p:cViewPr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689546-5753-4855-9C0F-D45C7962C634}" type="datetimeFigureOut">
              <a:rPr lang="zh-CN" altLang="en-US"/>
              <a:pPr>
                <a:defRPr/>
              </a:pPr>
              <a:t>2018/2/25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029ECD-ACC0-4ADF-9F51-D40130A45C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51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29ECD-ACC0-4ADF-9F51-D40130A45CB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9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C4DB6BC-EA55-4F5D-875D-ABAD7829AFE6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DAC16F6B-7C68-4326-9219-AF289CB8E603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18B6DD7-B857-4B7B-B522-D86A729F4378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4456680-9DBD-4EA5-893C-84657BD6FC46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D76F-35AC-4529-AE16-16A8237577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9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0258-453A-4267-8604-7128DB2833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94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35B23-EE95-4AA8-AE33-83B4C06F2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53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95C2-63E7-4D87-B829-1253EA2AB8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597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7452-4D39-426C-A008-1BC243D7FB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12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DD5AF-9772-45CA-8C74-C5C5BCE9DF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074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14795-6ECA-4562-95C6-E41F71A36C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419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8DAC-A95A-42AF-AB99-960222AC97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890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8A73-5E4F-48DC-9E35-06D29806AD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920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6CF8-4584-459D-97CB-07B16259A0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13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7FC-9333-46F7-B0DF-28D3C6BDE8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6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1E7F-D355-4D3C-B371-82C93A5B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8483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9E2D-6F17-4135-AACD-9474431C8D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284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E3D3-D24A-415E-8E5A-115644C4C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10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B842-9B8E-42C8-A9DD-AD95351A8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143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F2BB-AB72-46CA-A282-3DC9DF5F85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0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786B-7BF2-4E39-8B91-8A2D582E7D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08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F13C-F059-4A75-B182-98C156D083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675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DD0F-84F5-4EAF-908D-E46071103C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415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95E0-47D9-44CF-A2A1-8E673A5950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6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F64E-F50B-418D-A8F3-CECA091624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480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CBA9-A264-43C5-86FF-2E800D722A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54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1CCD4B6-1626-43EF-98F3-DDE829406F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4" name="Picture 2" descr="I:\e\8.16\logocom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34026D3-F4AA-4659-8DCD-70DC153E60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hyperlink" Target="&#25945;&#23398;&#32032;&#26448;/&#31454;&#32856;&#31616;&#21382;&#32032;&#26448;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7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hyperlink" Target="&#25945;&#23398;&#32032;&#26448;/&#31454;&#32856;&#31616;&#21382;&#32032;&#26448;.doc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7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hyperlink" Target="&#25945;&#23398;&#32032;&#26448;/&#31454;&#32856;&#31616;&#21382;&#32032;&#26448;.doc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hyperlink" Target="&#25945;&#23398;&#32032;&#26448;/&#31454;&#32856;&#31616;&#21382;&#32032;&#26448;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&#25945;&#23398;&#32032;&#26448;/&#31454;&#32856;&#31616;&#21382;&#32032;&#26448;.doc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25945;&#23398;&#32032;&#26448;/&#31454;&#32856;&#31616;&#21382;&#32032;&#26448;.docx" TargetMode="Externa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2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3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3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3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4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25945;&#23398;&#32032;&#26448;/&#31454;&#32856;&#31616;&#21382;&#32032;&#26448;.docx" TargetMode="Externa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47.png"/><Relationship Id="rId12" Type="http://schemas.openxmlformats.org/officeDocument/2006/relationships/image" Target="../media/image52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5" Type="http://schemas.openxmlformats.org/officeDocument/2006/relationships/slide" Target="slide29.xml"/><Relationship Id="rId10" Type="http://schemas.openxmlformats.org/officeDocument/2006/relationships/image" Target="../media/image50.jpg"/><Relationship Id="rId4" Type="http://schemas.openxmlformats.org/officeDocument/2006/relationships/slide" Target="slide9.xml"/><Relationship Id="rId9" Type="http://schemas.openxmlformats.org/officeDocument/2006/relationships/image" Target="../media/image49.png"/><Relationship Id="rId1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25945;&#23398;&#32032;&#26448;/&#31454;&#32856;&#31616;&#21382;&#32032;&#26448;.docx" TargetMode="External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31532;8&#21333;&#20803;&#25945;&#23398;&#32032;&#26448;/&#31454;&#32856;&#31616;&#21382;&#21407;&#31295;.doc" TargetMode="External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hyperlink" Target="&#20316;&#19994;&#32032;&#26448;/&#26085;&#21382;&#21046;&#20316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hyperlink" Target="&#25945;&#23398;&#32032;&#26448;/&#31454;&#32856;&#31616;&#21382;&#32032;&#26448;.docx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31454;&#32856;&#31616;&#21382;&#32032;&#26448;.docx" TargetMode="External"/><Relationship Id="rId3" Type="http://schemas.openxmlformats.org/officeDocument/2006/relationships/slide" Target="slide8.xml"/><Relationship Id="rId7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2000" y="2636912"/>
            <a:ext cx="7848600" cy="123894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CN" sz="4800" b="1" dirty="0" smtClean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/>
            </a:r>
            <a:br>
              <a:rPr lang="en-US" altLang="zh-CN" sz="4800" b="1" dirty="0" smtClean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</a:br>
            <a:r>
              <a:rPr lang="zh-CN" altLang="zh-CN" sz="4800" b="1" dirty="0" smtClean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项目</a:t>
            </a:r>
            <a:r>
              <a:rPr lang="zh-CN" altLang="en-US" sz="48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九</a:t>
            </a:r>
            <a:r>
              <a:rPr lang="zh-CN" altLang="zh-CN" sz="4800" b="1" dirty="0" smtClean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：</a:t>
            </a:r>
            <a:r>
              <a:rPr lang="zh-CN" altLang="en-US" sz="4800" b="1" dirty="0" smtClean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竞聘简历制作</a:t>
            </a:r>
            <a:r>
              <a:rPr lang="zh-CN" altLang="zh-CN" sz="4800" b="1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zh-CN" altLang="zh-CN" sz="4800" b="1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CN" sz="3600" dirty="0" smtClean="0">
                <a:latin typeface="+mn-ea"/>
                <a:ea typeface="+mn-ea"/>
              </a:rPr>
              <a:t>                       </a:t>
            </a:r>
            <a:endParaRPr lang="zh-CN" altLang="zh-CN" sz="2800" b="1" dirty="0" smtClean="0"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411946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——word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文档版面设计与简单表格制作</a:t>
            </a:r>
            <a:endParaRPr lang="zh-CN" altLang="en-US" sz="2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9459" name="矩形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0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1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2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5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9466" name="矩形 1"/>
          <p:cNvSpPr>
            <a:spLocks noChangeArrowheads="1"/>
          </p:cNvSpPr>
          <p:nvPr/>
        </p:nvSpPr>
        <p:spPr bwMode="auto">
          <a:xfrm>
            <a:off x="916818" y="1556792"/>
            <a:ext cx="552739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smtClean="0"/>
              <a:t>2</a:t>
            </a:r>
            <a:r>
              <a:rPr lang="zh-CN" altLang="zh-CN" sz="2000" b="1" dirty="0" smtClean="0"/>
              <a:t>．</a:t>
            </a:r>
            <a:r>
              <a:rPr lang="zh-CN" altLang="zh-CN" sz="2000" b="1" dirty="0"/>
              <a:t>自荐信正文的第三段设置分栏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选中</a:t>
            </a:r>
            <a:r>
              <a:rPr lang="zh-CN" altLang="en-US" sz="1800" dirty="0" smtClean="0"/>
              <a:t>正文</a:t>
            </a:r>
            <a:r>
              <a:rPr lang="zh-CN" altLang="zh-CN" sz="1800" dirty="0"/>
              <a:t>第三段（“曾经听过这样一句话</a:t>
            </a:r>
            <a:r>
              <a:rPr lang="en-US" altLang="zh-CN" sz="1800" dirty="0" smtClean="0"/>
              <a:t>……</a:t>
            </a:r>
            <a:r>
              <a:rPr lang="zh-CN" altLang="zh-CN" sz="1800" dirty="0"/>
              <a:t>进而更好的建设好外联部！</a:t>
            </a:r>
            <a:r>
              <a:rPr lang="zh-CN" altLang="zh-CN" sz="1800" dirty="0" smtClean="0"/>
              <a:t>”），单击</a:t>
            </a:r>
            <a:r>
              <a:rPr lang="zh-CN" altLang="zh-CN" sz="1800" dirty="0"/>
              <a:t>“页面布局”选项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“页面设置”组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“分栏”</a:t>
            </a:r>
            <a:r>
              <a:rPr lang="zh-CN" altLang="zh-CN" sz="1800" dirty="0"/>
              <a:t>按钮，在展开的列表</a:t>
            </a:r>
            <a:r>
              <a:rPr lang="zh-CN" altLang="zh-CN" sz="1800" dirty="0" smtClean="0"/>
              <a:t>中</a:t>
            </a:r>
            <a:r>
              <a:rPr lang="zh-CN" altLang="en-US" sz="1800" dirty="0" smtClean="0"/>
              <a:t>选择</a:t>
            </a:r>
            <a:r>
              <a:rPr lang="zh-CN" altLang="en-US" sz="1800" dirty="0"/>
              <a:t>“更多分栏”，在分栏对话框</a:t>
            </a:r>
            <a:r>
              <a:rPr lang="zh-CN" altLang="en-US" sz="1800" dirty="0" smtClean="0"/>
              <a:t>中设置</a:t>
            </a:r>
            <a:r>
              <a:rPr lang="zh-CN" altLang="en-US" sz="1800" dirty="0"/>
              <a:t>栏数为</a:t>
            </a:r>
            <a:r>
              <a:rPr lang="en-US" altLang="zh-CN" sz="1800" dirty="0"/>
              <a:t>2</a:t>
            </a:r>
            <a:r>
              <a:rPr lang="zh-CN" altLang="en-US" sz="1800" dirty="0"/>
              <a:t>，栏宽</a:t>
            </a:r>
            <a:r>
              <a:rPr lang="en-US" altLang="zh-CN" sz="1800" dirty="0"/>
              <a:t>18</a:t>
            </a:r>
            <a:r>
              <a:rPr lang="zh-CN" altLang="en-US" sz="1800" dirty="0"/>
              <a:t>个</a:t>
            </a:r>
            <a:r>
              <a:rPr lang="zh-CN" altLang="en-US" sz="1800" dirty="0" smtClean="0"/>
              <a:t>字符。</a:t>
            </a:r>
            <a:endParaRPr lang="zh-CN" altLang="en-US" sz="1800" dirty="0"/>
          </a:p>
        </p:txBody>
      </p:sp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64" y="3310869"/>
            <a:ext cx="3594224" cy="28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91" y="1717675"/>
            <a:ext cx="1584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操作演示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8021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331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2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21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3322" name="矩形 1"/>
          <p:cNvSpPr>
            <a:spLocks noChangeArrowheads="1"/>
          </p:cNvSpPr>
          <p:nvPr/>
        </p:nvSpPr>
        <p:spPr bwMode="auto">
          <a:xfrm>
            <a:off x="1071563" y="1628775"/>
            <a:ext cx="720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smtClean="0"/>
              <a:t>3</a:t>
            </a:r>
            <a:r>
              <a:rPr lang="zh-CN" altLang="zh-CN" sz="2000" b="1" dirty="0" smtClean="0"/>
              <a:t>．</a:t>
            </a:r>
            <a:r>
              <a:rPr lang="zh-CN" altLang="zh-CN" sz="2000" b="1" dirty="0"/>
              <a:t>自荐信正文</a:t>
            </a:r>
            <a:r>
              <a:rPr lang="zh-CN" altLang="zh-CN" sz="2000" b="1" dirty="0" smtClean="0"/>
              <a:t>的</a:t>
            </a:r>
            <a:r>
              <a:rPr lang="zh-CN" altLang="en-US" sz="2000" b="1" dirty="0" smtClean="0"/>
              <a:t>三</a:t>
            </a:r>
            <a:r>
              <a:rPr lang="zh-CN" altLang="zh-CN" sz="2000" b="1" dirty="0" smtClean="0"/>
              <a:t>个</a:t>
            </a:r>
            <a:r>
              <a:rPr lang="zh-CN" altLang="zh-CN" sz="2000" b="1" dirty="0"/>
              <a:t>段落添加</a:t>
            </a:r>
            <a:r>
              <a:rPr lang="zh-CN" altLang="en-US" sz="2000" b="1" dirty="0"/>
              <a:t>编号</a:t>
            </a:r>
            <a:endParaRPr lang="zh-CN" altLang="zh-CN" sz="2000" dirty="0"/>
          </a:p>
        </p:txBody>
      </p:sp>
      <p:sp>
        <p:nvSpPr>
          <p:cNvPr id="13326" name="矩形 4"/>
          <p:cNvSpPr>
            <a:spLocks noChangeArrowheads="1"/>
          </p:cNvSpPr>
          <p:nvPr/>
        </p:nvSpPr>
        <p:spPr bwMode="auto">
          <a:xfrm>
            <a:off x="964564" y="1940639"/>
            <a:ext cx="742386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）添加编号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选中正文第</a:t>
            </a:r>
            <a:r>
              <a:rPr lang="zh-CN" altLang="en-US" sz="1600" dirty="0" smtClean="0"/>
              <a:t>四</a:t>
            </a:r>
            <a:r>
              <a:rPr lang="zh-CN" altLang="zh-CN" sz="1600" dirty="0" smtClean="0"/>
              <a:t>、</a:t>
            </a:r>
            <a:r>
              <a:rPr lang="zh-CN" altLang="en-US" sz="1600" dirty="0" smtClean="0"/>
              <a:t>五</a:t>
            </a:r>
            <a:r>
              <a:rPr lang="zh-CN" altLang="zh-CN" sz="1600" dirty="0" smtClean="0"/>
              <a:t>、</a:t>
            </a:r>
            <a:r>
              <a:rPr lang="zh-CN" altLang="en-US" sz="1600" dirty="0" smtClean="0"/>
              <a:t>六</a:t>
            </a:r>
            <a:r>
              <a:rPr lang="zh-CN" altLang="zh-CN" sz="1600" dirty="0" smtClean="0"/>
              <a:t>段（“我</a:t>
            </a:r>
            <a:r>
              <a:rPr lang="zh-CN" altLang="en-US" sz="1600" dirty="0" smtClean="0"/>
              <a:t>有足够的工作人情</a:t>
            </a:r>
            <a:r>
              <a:rPr lang="en-US" altLang="zh-CN" sz="1600" dirty="0" smtClean="0"/>
              <a:t>……</a:t>
            </a:r>
            <a:r>
              <a:rPr lang="zh-CN" altLang="zh-CN" sz="1600" dirty="0"/>
              <a:t>进而更好的建设好外联部！</a:t>
            </a:r>
            <a:r>
              <a:rPr lang="zh-CN" altLang="zh-CN" sz="1600" dirty="0" smtClean="0"/>
              <a:t>”）</a:t>
            </a:r>
            <a:r>
              <a:rPr lang="zh-CN" altLang="en-US" sz="1600" dirty="0" smtClean="0"/>
              <a:t>，</a:t>
            </a:r>
            <a:r>
              <a:rPr lang="zh-CN" altLang="zh-CN" sz="1600" dirty="0"/>
              <a:t>单击“开始”选项</a:t>
            </a:r>
            <a:r>
              <a:rPr lang="zh-CN" altLang="zh-CN" sz="1600" dirty="0" smtClean="0"/>
              <a:t>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“段落”组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</a:t>
            </a:r>
            <a:r>
              <a:rPr lang="zh-CN" altLang="en-US" sz="1600" dirty="0" smtClean="0"/>
              <a:t>编号</a:t>
            </a:r>
            <a:r>
              <a:rPr lang="zh-CN" altLang="zh-CN" sz="1600" dirty="0" smtClean="0"/>
              <a:t>”</a:t>
            </a:r>
            <a:r>
              <a:rPr lang="zh-CN" altLang="zh-CN" sz="1600" dirty="0"/>
              <a:t>按钮右侧的三角按钮，在展开的项目符号列表中选择“定义新</a:t>
            </a:r>
            <a:r>
              <a:rPr lang="zh-CN" altLang="en-US" sz="1600" dirty="0"/>
              <a:t>编号格式</a:t>
            </a:r>
            <a:r>
              <a:rPr lang="zh-CN" altLang="zh-CN" sz="1600" dirty="0"/>
              <a:t>”选项，弹出“定义新</a:t>
            </a:r>
            <a:r>
              <a:rPr lang="zh-CN" altLang="en-US" sz="1600" dirty="0"/>
              <a:t>编号格式</a:t>
            </a:r>
            <a:r>
              <a:rPr lang="zh-CN" altLang="zh-CN" sz="1600" dirty="0"/>
              <a:t>”对话框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设置</a:t>
            </a:r>
            <a:r>
              <a:rPr lang="zh-CN" altLang="en-US" sz="1600" dirty="0"/>
              <a:t>编号样式为“一、二、三（简）</a:t>
            </a:r>
            <a:r>
              <a:rPr lang="en-US" altLang="zh-CN" sz="1600" dirty="0"/>
              <a:t>…</a:t>
            </a:r>
            <a:r>
              <a:rPr lang="zh-CN" altLang="en-US" sz="1600" dirty="0"/>
              <a:t>”，</a:t>
            </a:r>
            <a:r>
              <a:rPr lang="zh-CN" altLang="en-US" sz="1600" dirty="0" smtClean="0"/>
              <a:t>编号</a:t>
            </a:r>
            <a:r>
              <a:rPr lang="zh-CN" altLang="en-US" sz="1600" dirty="0"/>
              <a:t>格</a:t>
            </a:r>
            <a:r>
              <a:rPr lang="zh-CN" altLang="en-US" sz="1600" dirty="0" smtClean="0"/>
              <a:t>式</a:t>
            </a:r>
            <a:r>
              <a:rPr lang="zh-CN" altLang="en-US" sz="1600" dirty="0"/>
              <a:t>为“一、”，对齐方式为</a:t>
            </a:r>
            <a:r>
              <a:rPr lang="zh-CN" altLang="en-US" sz="1600" dirty="0" smtClean="0"/>
              <a:t>“左对齐”</a:t>
            </a:r>
            <a:r>
              <a:rPr lang="zh-CN" altLang="zh-CN" sz="1600" dirty="0" smtClean="0"/>
              <a:t>。</a:t>
            </a:r>
            <a:r>
              <a:rPr lang="zh-CN" altLang="en-US" sz="16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6407" r="41548" b="50467"/>
          <a:stretch/>
        </p:blipFill>
        <p:spPr bwMode="auto">
          <a:xfrm>
            <a:off x="2267744" y="3483285"/>
            <a:ext cx="2103249" cy="24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20492" r="37857" b="28181"/>
          <a:stretch/>
        </p:blipFill>
        <p:spPr bwMode="auto">
          <a:xfrm>
            <a:off x="4932040" y="3330685"/>
            <a:ext cx="2110711" cy="29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05" y="590550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339" name="矩形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0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1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2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5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4347" name="矩形 4"/>
          <p:cNvSpPr>
            <a:spLocks noChangeArrowheads="1"/>
          </p:cNvSpPr>
          <p:nvPr/>
        </p:nvSpPr>
        <p:spPr bwMode="auto">
          <a:xfrm>
            <a:off x="899592" y="1556792"/>
            <a:ext cx="7564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zh-CN" sz="1800" b="1" dirty="0" smtClean="0"/>
              <a:t>（</a:t>
            </a:r>
            <a:r>
              <a:rPr lang="en-US" altLang="zh-CN" sz="1800" b="1" dirty="0" smtClean="0"/>
              <a:t>2</a:t>
            </a:r>
            <a:r>
              <a:rPr lang="zh-CN" altLang="zh-CN" sz="1800" b="1" dirty="0" smtClean="0"/>
              <a:t>）</a:t>
            </a:r>
            <a:r>
              <a:rPr lang="zh-CN" altLang="en-US" sz="1800" b="1" dirty="0" smtClean="0"/>
              <a:t>调整列表缩进量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dirty="0" smtClean="0"/>
              <a:t>  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     </a:t>
            </a:r>
            <a:r>
              <a:rPr lang="zh-CN" altLang="zh-CN" sz="1800" dirty="0" smtClean="0"/>
              <a:t>选中</a:t>
            </a:r>
            <a:r>
              <a:rPr lang="zh-CN" altLang="zh-CN" sz="1800" dirty="0"/>
              <a:t>正文的第</a:t>
            </a:r>
            <a:r>
              <a:rPr lang="zh-CN" altLang="en-US" sz="1800" dirty="0"/>
              <a:t>四</a:t>
            </a:r>
            <a:r>
              <a:rPr lang="zh-CN" altLang="zh-CN" sz="1800" dirty="0"/>
              <a:t>、</a:t>
            </a:r>
            <a:r>
              <a:rPr lang="zh-CN" altLang="en-US" sz="1800" dirty="0"/>
              <a:t>五</a:t>
            </a:r>
            <a:r>
              <a:rPr lang="zh-CN" altLang="zh-CN" sz="1800" dirty="0"/>
              <a:t>、</a:t>
            </a:r>
            <a:r>
              <a:rPr lang="zh-CN" altLang="en-US" sz="1800" dirty="0"/>
              <a:t>六</a:t>
            </a:r>
            <a:r>
              <a:rPr lang="zh-CN" altLang="zh-CN" sz="1800" dirty="0"/>
              <a:t>、</a:t>
            </a:r>
            <a:r>
              <a:rPr lang="zh-CN" altLang="en-US" sz="1800" dirty="0"/>
              <a:t>七</a:t>
            </a:r>
            <a:r>
              <a:rPr lang="zh-CN" altLang="zh-CN" sz="1800" dirty="0"/>
              <a:t>段（“我</a:t>
            </a:r>
            <a:r>
              <a:rPr lang="zh-CN" altLang="en-US" sz="1800" dirty="0"/>
              <a:t>有足够的工作人情</a:t>
            </a:r>
            <a:r>
              <a:rPr lang="en-US" altLang="zh-CN" sz="1800" dirty="0"/>
              <a:t>……</a:t>
            </a:r>
            <a:r>
              <a:rPr lang="zh-CN" altLang="zh-CN" sz="1800" kern="100" dirty="0">
                <a:ea typeface="仿宋"/>
                <a:cs typeface="Times New Roman"/>
              </a:rPr>
              <a:t>从而更好地服务于同学们！</a:t>
            </a:r>
            <a:r>
              <a:rPr lang="zh-CN" altLang="zh-CN" sz="1800" dirty="0"/>
              <a:t>”）</a:t>
            </a:r>
            <a:r>
              <a:rPr lang="zh-CN" altLang="en-US" sz="1800" dirty="0"/>
              <a:t>，点右键，在弹出的快捷菜单中选择“调整列表缩进”</a:t>
            </a:r>
            <a:r>
              <a:rPr lang="zh-CN" altLang="en-US" sz="1800" dirty="0" smtClean="0"/>
              <a:t>命令</a:t>
            </a:r>
            <a:r>
              <a:rPr lang="zh-CN" altLang="en-US" sz="1800" dirty="0"/>
              <a:t>，</a:t>
            </a:r>
            <a:r>
              <a:rPr lang="zh-CN" altLang="en-US" sz="1800" dirty="0" smtClean="0"/>
              <a:t>在</a:t>
            </a:r>
            <a:r>
              <a:rPr lang="zh-CN" altLang="en-US" sz="1800" dirty="0"/>
              <a:t>“调整列表缩进”对话框中，设置编号位置为</a:t>
            </a:r>
            <a:r>
              <a:rPr lang="en-US" altLang="zh-CN" sz="1800" dirty="0"/>
              <a:t>1.2</a:t>
            </a:r>
            <a:r>
              <a:rPr lang="zh-CN" altLang="en-US" sz="1800" dirty="0"/>
              <a:t>厘米，文本缩进为</a:t>
            </a:r>
            <a:r>
              <a:rPr lang="en-US" altLang="zh-CN" sz="1800" dirty="0"/>
              <a:t>0</a:t>
            </a:r>
            <a:r>
              <a:rPr lang="zh-CN" altLang="en-US" sz="1800" dirty="0"/>
              <a:t>厘米，编号之后为不特别标注。</a:t>
            </a:r>
            <a:endParaRPr lang="en-US" altLang="zh-CN" sz="1800" dirty="0" smtClean="0"/>
          </a:p>
        </p:txBody>
      </p:sp>
      <p:pic>
        <p:nvPicPr>
          <p:cNvPr id="14349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59472"/>
            <a:ext cx="22606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3131"/>
          <a:stretch>
            <a:fillRect/>
          </a:stretch>
        </p:blipFill>
        <p:spPr bwMode="auto">
          <a:xfrm>
            <a:off x="2267744" y="3140968"/>
            <a:ext cx="1829941" cy="28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操作演示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85" y="5922629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536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6" name="矩形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5370" name="矩形 1"/>
          <p:cNvSpPr>
            <a:spLocks noChangeArrowheads="1"/>
          </p:cNvSpPr>
          <p:nvPr/>
        </p:nvSpPr>
        <p:spPr bwMode="auto">
          <a:xfrm>
            <a:off x="1049296" y="1484784"/>
            <a:ext cx="7207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smtClean="0"/>
              <a:t>4</a:t>
            </a:r>
            <a:r>
              <a:rPr lang="zh-CN" altLang="zh-CN" sz="2000" b="1" dirty="0" smtClean="0"/>
              <a:t>．</a:t>
            </a:r>
            <a:r>
              <a:rPr lang="zh-CN" altLang="zh-CN" sz="2000" b="1" dirty="0"/>
              <a:t>自荐信正文</a:t>
            </a:r>
            <a:r>
              <a:rPr lang="zh-CN" altLang="zh-CN" sz="2000" b="1" dirty="0" smtClean="0"/>
              <a:t>的</a:t>
            </a:r>
            <a:r>
              <a:rPr lang="zh-CN" altLang="en-US" sz="2000" b="1" dirty="0" smtClean="0"/>
              <a:t>三</a:t>
            </a:r>
            <a:r>
              <a:rPr lang="zh-CN" altLang="zh-CN" sz="2000" b="1" dirty="0" smtClean="0"/>
              <a:t>个</a:t>
            </a:r>
            <a:r>
              <a:rPr lang="zh-CN" altLang="zh-CN" sz="2000" b="1" dirty="0"/>
              <a:t>段落添加项目符号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）添加项目符号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选中正文第</a:t>
            </a:r>
            <a:r>
              <a:rPr lang="zh-CN" altLang="en-US" sz="1800" dirty="0" smtClean="0"/>
              <a:t>七、八、</a:t>
            </a:r>
            <a:r>
              <a:rPr lang="zh-CN" altLang="zh-CN" sz="1800" dirty="0" smtClean="0"/>
              <a:t>九</a:t>
            </a:r>
            <a:r>
              <a:rPr lang="zh-CN" altLang="en-US" sz="1800" dirty="0" smtClean="0"/>
              <a:t>段</a:t>
            </a:r>
            <a:r>
              <a:rPr lang="zh-CN" altLang="zh-CN" sz="1800" dirty="0" smtClean="0"/>
              <a:t>（</a:t>
            </a:r>
            <a:r>
              <a:rPr lang="zh-CN" altLang="zh-CN" sz="1800" dirty="0"/>
              <a:t>“假如我当上了外联部部长</a:t>
            </a:r>
            <a:r>
              <a:rPr lang="en-US" altLang="zh-CN" sz="1800" dirty="0" smtClean="0"/>
              <a:t>……</a:t>
            </a:r>
            <a:r>
              <a:rPr lang="zh-CN" altLang="zh-CN" sz="1800" dirty="0"/>
              <a:t>战则必胜的学生组织。</a:t>
            </a:r>
            <a:r>
              <a:rPr lang="zh-CN" altLang="zh-CN" sz="1800" dirty="0" smtClean="0"/>
              <a:t>”）</a:t>
            </a:r>
            <a:r>
              <a:rPr lang="zh-CN" altLang="en-US" sz="1800" dirty="0"/>
              <a:t>，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“开始”选项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“段落”组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“项目符号”</a:t>
            </a:r>
            <a:r>
              <a:rPr lang="zh-CN" altLang="zh-CN" sz="1800" dirty="0"/>
              <a:t>按钮右侧的三角按钮，在展开的项目符号列表中选择“定义新项目符号”选项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在</a:t>
            </a:r>
            <a:r>
              <a:rPr lang="zh-CN" altLang="zh-CN" sz="1800" dirty="0" smtClean="0"/>
              <a:t>弹</a:t>
            </a:r>
            <a:r>
              <a:rPr lang="zh-CN" altLang="zh-CN" sz="1800" dirty="0"/>
              <a:t>出“定义新项目符号”</a:t>
            </a:r>
            <a:r>
              <a:rPr lang="zh-CN" altLang="zh-CN" sz="1800" dirty="0" smtClean="0"/>
              <a:t>对话框</a:t>
            </a:r>
            <a:r>
              <a:rPr lang="zh-CN" altLang="en-US" sz="1800" dirty="0" smtClean="0"/>
              <a:t>中单击“符号”按钮，在弹出的“符号”对话框中选择</a:t>
            </a:r>
            <a:r>
              <a:rPr lang="zh-CN" altLang="en-US" sz="1800" dirty="0"/>
              <a:t>“</a:t>
            </a:r>
            <a:r>
              <a:rPr lang="en-US" altLang="zh-CN" sz="1800" dirty="0" smtClean="0">
                <a:sym typeface="Wingdings" pitchFamily="2" charset="2"/>
              </a:rPr>
              <a:t></a:t>
            </a:r>
            <a:r>
              <a:rPr lang="zh-CN" altLang="en-US" sz="1800" dirty="0" smtClean="0">
                <a:sym typeface="Wingdings" pitchFamily="2" charset="2"/>
              </a:rPr>
              <a:t>”。</a:t>
            </a:r>
            <a:endParaRPr lang="zh-CN" altLang="zh-CN" sz="1800" dirty="0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82" y="3501008"/>
            <a:ext cx="2201862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96" y="3544619"/>
            <a:ext cx="3096344" cy="219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05" y="5918794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7411" name="矩形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2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3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4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7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109649" y="1570727"/>
            <a:ext cx="7278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 smtClean="0"/>
              <a:t>2</a:t>
            </a:r>
            <a:r>
              <a:rPr lang="zh-CN" altLang="zh-CN" sz="1800" b="1" dirty="0" smtClean="0"/>
              <a:t>）</a:t>
            </a:r>
            <a:r>
              <a:rPr lang="zh-CN" altLang="en-US" sz="1800" b="1" dirty="0"/>
              <a:t>调整列表缩进量</a:t>
            </a:r>
            <a:endParaRPr lang="en-US" altLang="zh-CN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选中</a:t>
            </a:r>
            <a:r>
              <a:rPr lang="zh-CN" altLang="zh-CN" sz="1800" dirty="0"/>
              <a:t>正文第</a:t>
            </a:r>
            <a:r>
              <a:rPr lang="zh-CN" altLang="en-US" sz="1800" dirty="0"/>
              <a:t>七、八、</a:t>
            </a:r>
            <a:r>
              <a:rPr lang="zh-CN" altLang="zh-CN" sz="1800" dirty="0"/>
              <a:t>九</a:t>
            </a:r>
            <a:r>
              <a:rPr lang="zh-CN" altLang="en-US" sz="1800" dirty="0"/>
              <a:t>段</a:t>
            </a:r>
            <a:r>
              <a:rPr lang="zh-CN" altLang="zh-CN" sz="1800" dirty="0"/>
              <a:t>（“假如我当上了外联部部长</a:t>
            </a:r>
            <a:r>
              <a:rPr lang="en-US" altLang="zh-CN" sz="1800" dirty="0"/>
              <a:t>……</a:t>
            </a:r>
            <a:r>
              <a:rPr lang="zh-CN" altLang="zh-CN" sz="1800" dirty="0"/>
              <a:t>战则必胜的学生组织。”）</a:t>
            </a:r>
            <a:r>
              <a:rPr lang="zh-CN" altLang="en-US" sz="1800" dirty="0"/>
              <a:t>，点右键，在弹出的快捷菜单中选择“调整列表缩进”</a:t>
            </a:r>
            <a:r>
              <a:rPr lang="zh-CN" altLang="en-US" sz="1800" dirty="0" smtClean="0"/>
              <a:t>命令</a:t>
            </a:r>
            <a:r>
              <a:rPr lang="zh-CN" altLang="en-US" sz="1800" dirty="0"/>
              <a:t>，</a:t>
            </a:r>
            <a:r>
              <a:rPr lang="zh-CN" altLang="en-US" sz="1800" dirty="0" smtClean="0"/>
              <a:t>在</a:t>
            </a:r>
            <a:r>
              <a:rPr lang="zh-CN" altLang="en-US" sz="1800" dirty="0"/>
              <a:t>“调整列表缩进”对话框中，设置编号位置为</a:t>
            </a:r>
            <a:r>
              <a:rPr lang="en-US" altLang="zh-CN" sz="1800" dirty="0"/>
              <a:t>1.2</a:t>
            </a:r>
            <a:r>
              <a:rPr lang="zh-CN" altLang="en-US" sz="1800" dirty="0"/>
              <a:t>厘米，文本缩进为</a:t>
            </a:r>
            <a:r>
              <a:rPr lang="en-US" altLang="zh-CN" sz="1800" dirty="0"/>
              <a:t>0</a:t>
            </a:r>
            <a:r>
              <a:rPr lang="zh-CN" altLang="en-US" sz="1800" dirty="0"/>
              <a:t>厘米，编号之后为不特别标注</a:t>
            </a:r>
            <a:r>
              <a:rPr lang="zh-CN" altLang="en-US" sz="1800" dirty="0" smtClean="0"/>
              <a:t>。</a:t>
            </a:r>
            <a:endParaRPr lang="en-US" altLang="zh-CN" sz="1800" dirty="0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3131"/>
          <a:stretch>
            <a:fillRect/>
          </a:stretch>
        </p:blipFill>
        <p:spPr bwMode="auto">
          <a:xfrm>
            <a:off x="2411760" y="3182714"/>
            <a:ext cx="16859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59472"/>
            <a:ext cx="22606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操作演示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79" y="590550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8435" name="矩形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7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8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1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8443" name="矩形 4"/>
          <p:cNvSpPr>
            <a:spLocks noChangeArrowheads="1"/>
          </p:cNvSpPr>
          <p:nvPr/>
        </p:nvSpPr>
        <p:spPr bwMode="auto">
          <a:xfrm>
            <a:off x="1077846" y="1657018"/>
            <a:ext cx="698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 smtClean="0"/>
              <a:t>3</a:t>
            </a:r>
            <a:r>
              <a:rPr lang="zh-CN" altLang="zh-CN" sz="1800" b="1" dirty="0" smtClean="0"/>
              <a:t>）</a:t>
            </a:r>
            <a:r>
              <a:rPr lang="zh-CN" altLang="en-US" sz="1800" b="1" dirty="0"/>
              <a:t>设置项目符号颜色</a:t>
            </a:r>
            <a:endParaRPr lang="en-US" altLang="zh-CN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 </a:t>
            </a:r>
            <a:r>
              <a:rPr lang="zh-CN" altLang="zh-CN" sz="1800" dirty="0" smtClean="0"/>
              <a:t>选中</a:t>
            </a:r>
            <a:r>
              <a:rPr lang="zh-CN" altLang="en-US" sz="1800" dirty="0"/>
              <a:t>项目符号，点右键，选择“字体”命令，在弹出的“字体”对话框中，设置字体颜色为红色。</a:t>
            </a:r>
            <a:endParaRPr lang="en-US" altLang="zh-CN" sz="1800" dirty="0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28169" r="4826" b="16794"/>
          <a:stretch>
            <a:fillRect/>
          </a:stretch>
        </p:blipFill>
        <p:spPr bwMode="auto">
          <a:xfrm>
            <a:off x="1927225" y="2613372"/>
            <a:ext cx="17811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60885"/>
            <a:ext cx="272891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578167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048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042106" y="1556792"/>
            <a:ext cx="720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5</a:t>
            </a:r>
            <a:r>
              <a:rPr lang="zh-CN" altLang="zh-CN" sz="2000" b="1" dirty="0"/>
              <a:t>．给自荐信插入页眉和</a:t>
            </a:r>
            <a:r>
              <a:rPr lang="zh-CN" altLang="zh-CN" sz="2000" b="1" dirty="0" smtClean="0"/>
              <a:t>页脚</a:t>
            </a:r>
            <a:endParaRPr lang="en-US" altLang="zh-CN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/>
              <a:t>1</a:t>
            </a:r>
            <a:r>
              <a:rPr lang="zh-CN" altLang="zh-CN" sz="1800" b="1" dirty="0" smtClean="0"/>
              <a:t>）</a:t>
            </a:r>
            <a:r>
              <a:rPr lang="zh-CN" altLang="en-US" sz="1800" b="1" dirty="0" smtClean="0"/>
              <a:t>插入</a:t>
            </a:r>
            <a:r>
              <a:rPr lang="zh-CN" altLang="zh-CN" sz="1800" b="1" dirty="0" smtClean="0"/>
              <a:t>页眉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“插入”选项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“页眉和页脚”</a:t>
            </a:r>
            <a:r>
              <a:rPr lang="zh-CN" altLang="en-US" sz="1800" dirty="0" smtClean="0"/>
              <a:t>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“页眉”按钮</a:t>
            </a:r>
            <a:r>
              <a:rPr lang="zh-CN" altLang="en-US" sz="1800" dirty="0"/>
              <a:t>，</a:t>
            </a:r>
            <a:r>
              <a:rPr lang="zh-CN" altLang="zh-CN" sz="1800" dirty="0" smtClean="0"/>
              <a:t>在</a:t>
            </a:r>
            <a:r>
              <a:rPr lang="zh-CN" altLang="zh-CN" sz="1800" dirty="0"/>
              <a:t>展开的列表中</a:t>
            </a:r>
            <a:r>
              <a:rPr lang="zh-CN" altLang="zh-CN" sz="1800" dirty="0" smtClean="0"/>
              <a:t>选择“空白”</a:t>
            </a:r>
            <a:r>
              <a:rPr lang="zh-CN" altLang="zh-CN" sz="1800" dirty="0"/>
              <a:t>样式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单击“开始”选项卡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“段落”选项组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“左对齐”按钮，将光标位置调整至页面左端，在页眉左端输入“宝剑峰从磨砺出，梅花香自苦寒来”。</a:t>
            </a:r>
            <a:endParaRPr lang="zh-CN" altLang="zh-CN" sz="1800" dirty="0"/>
          </a:p>
        </p:txBody>
      </p:sp>
      <p:pic>
        <p:nvPicPr>
          <p:cNvPr id="2049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3"/>
          <a:stretch/>
        </p:blipFill>
        <p:spPr bwMode="auto">
          <a:xfrm>
            <a:off x="1850052" y="3432968"/>
            <a:ext cx="27813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5" t="6749" r="54158" b="71457"/>
          <a:stretch/>
        </p:blipFill>
        <p:spPr bwMode="auto">
          <a:xfrm>
            <a:off x="5444226" y="3593618"/>
            <a:ext cx="1581027" cy="170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操作演示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26" y="5564641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048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6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045914" y="2044298"/>
            <a:ext cx="7207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 smtClean="0"/>
              <a:t>       单击“设计”选项卡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“位置”选项组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“插入对齐方式选项卡”按钮，在“对齐制表位”对话框中设置对齐方式为右对齐，在页眉右端输入“</a:t>
            </a:r>
            <a:r>
              <a:rPr lang="en-US" altLang="zh-CN" sz="1800" dirty="0" smtClean="0"/>
              <a:t>2176888@qq</a:t>
            </a:r>
            <a:r>
              <a:rPr lang="en-US" altLang="zh-CN" sz="1800" dirty="0"/>
              <a:t>.</a:t>
            </a:r>
            <a:r>
              <a:rPr lang="en-US" altLang="zh-CN" sz="1800" dirty="0" smtClean="0"/>
              <a:t>com</a:t>
            </a:r>
            <a:r>
              <a:rPr lang="zh-CN" altLang="en-US" sz="1800" dirty="0" smtClean="0"/>
              <a:t>”</a:t>
            </a:r>
            <a:endParaRPr lang="en-US" altLang="zh-CN" sz="1800" dirty="0" smtClean="0"/>
          </a:p>
        </p:txBody>
      </p:sp>
      <p:pic>
        <p:nvPicPr>
          <p:cNvPr id="20491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61917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5443" r="34643" b="28758"/>
          <a:stretch/>
        </p:blipFill>
        <p:spPr bwMode="auto">
          <a:xfrm>
            <a:off x="4355976" y="3177024"/>
            <a:ext cx="3396343" cy="188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6542" r="30999" b="65990"/>
          <a:stretch/>
        </p:blipFill>
        <p:spPr bwMode="auto">
          <a:xfrm>
            <a:off x="1952102" y="3116004"/>
            <a:ext cx="1901373" cy="20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5348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253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4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7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2538" name="矩形 1"/>
          <p:cNvSpPr>
            <a:spLocks noChangeArrowheads="1"/>
          </p:cNvSpPr>
          <p:nvPr/>
        </p:nvSpPr>
        <p:spPr bwMode="auto">
          <a:xfrm>
            <a:off x="1046251" y="1484784"/>
            <a:ext cx="7249639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 smtClean="0"/>
              <a:t>2</a:t>
            </a:r>
            <a:r>
              <a:rPr lang="zh-CN" altLang="zh-CN" sz="1800" b="1" dirty="0" smtClean="0"/>
              <a:t>）</a:t>
            </a:r>
            <a:r>
              <a:rPr lang="zh-CN" altLang="zh-CN" sz="1800" b="1" dirty="0"/>
              <a:t>插入页脚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单击“设计”</a:t>
            </a:r>
            <a:r>
              <a:rPr lang="zh-CN" altLang="zh-CN" sz="1800" dirty="0"/>
              <a:t>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“导航”组</a:t>
            </a:r>
            <a:r>
              <a:rPr lang="en-US" altLang="zh-CN" sz="1800" dirty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“转至页脚”</a:t>
            </a:r>
            <a:r>
              <a:rPr lang="zh-CN" altLang="zh-CN" sz="1800" dirty="0"/>
              <a:t>按钮，切换到页脚编辑区，再单击</a:t>
            </a:r>
            <a:r>
              <a:rPr lang="zh-CN" altLang="zh-CN" sz="1800" dirty="0" smtClean="0"/>
              <a:t>“设计”</a:t>
            </a:r>
            <a:r>
              <a:rPr lang="zh-CN" altLang="en-US" sz="1800" dirty="0" smtClean="0"/>
              <a:t>选项卡</a:t>
            </a:r>
            <a:r>
              <a:rPr lang="en-US" altLang="zh-CN" sz="1800" dirty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页眉和页脚”选项组</a:t>
            </a:r>
            <a:r>
              <a:rPr lang="en-US" altLang="zh-CN" sz="1800" dirty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“页码”按钮</a:t>
            </a:r>
            <a:r>
              <a:rPr lang="zh-CN" altLang="en-US" sz="1800" dirty="0" smtClean="0"/>
              <a:t>底部的三角按钮，在展开的列表中选择</a:t>
            </a:r>
            <a:r>
              <a:rPr lang="zh-CN" altLang="zh-CN" sz="1800" dirty="0" smtClean="0"/>
              <a:t>“页面底端”</a:t>
            </a:r>
            <a:r>
              <a:rPr lang="en-US" altLang="zh-CN" sz="1800" dirty="0">
                <a:latin typeface="仿宋_GB2312"/>
                <a:ea typeface="仿宋_GB2312"/>
              </a:rPr>
              <a:t> →</a:t>
            </a:r>
            <a:r>
              <a:rPr lang="zh-CN" altLang="zh-CN" sz="1800" dirty="0" smtClean="0"/>
              <a:t>“</a:t>
            </a:r>
            <a:r>
              <a:rPr lang="zh-CN" altLang="zh-CN" sz="1800" dirty="0"/>
              <a:t>普通数字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”选项。</a:t>
            </a:r>
            <a:endParaRPr lang="en-US" altLang="zh-CN" sz="1800" dirty="0"/>
          </a:p>
        </p:txBody>
      </p:sp>
      <p:pic>
        <p:nvPicPr>
          <p:cNvPr id="2254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9729"/>
            <a:ext cx="1800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9"/>
          <a:stretch/>
        </p:blipFill>
        <p:spPr bwMode="auto">
          <a:xfrm>
            <a:off x="3707904" y="3077610"/>
            <a:ext cx="41798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38" y="578167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355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5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5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5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5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6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61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3562" name="矩形 1"/>
          <p:cNvSpPr>
            <a:spLocks noChangeArrowheads="1"/>
          </p:cNvSpPr>
          <p:nvPr/>
        </p:nvSpPr>
        <p:spPr bwMode="auto">
          <a:xfrm>
            <a:off x="899592" y="2159640"/>
            <a:ext cx="45365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 smtClean="0"/>
              <a:t>3</a:t>
            </a:r>
            <a:r>
              <a:rPr lang="zh-CN" altLang="zh-CN" sz="1800" b="1" dirty="0" smtClean="0"/>
              <a:t>）</a:t>
            </a:r>
            <a:r>
              <a:rPr lang="zh-CN" altLang="zh-CN" sz="1800" b="1" dirty="0"/>
              <a:t>退出“页眉和页脚”编辑</a:t>
            </a:r>
            <a:r>
              <a:rPr lang="zh-CN" altLang="zh-CN" sz="1800" b="1" dirty="0" smtClean="0"/>
              <a:t>状态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“页眉和页脚工具设计”选项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“关闭”</a:t>
            </a:r>
            <a:r>
              <a:rPr lang="zh-CN" altLang="en-US" sz="1800" dirty="0"/>
              <a:t>选项</a:t>
            </a:r>
            <a:r>
              <a:rPr lang="zh-CN" altLang="en-US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</a:t>
            </a:r>
            <a:r>
              <a:rPr lang="zh-CN" altLang="zh-CN" sz="1800" dirty="0"/>
              <a:t>关闭页眉和页脚”按钮，或在文档的正文编辑区双击鼠标，可退出页眉和页脚编辑状态。</a:t>
            </a:r>
            <a:r>
              <a:rPr lang="en-US" altLang="zh-CN" sz="1800" b="1" dirty="0" smtClean="0"/>
              <a:t>    </a:t>
            </a:r>
            <a:endParaRPr lang="zh-CN" altLang="zh-CN" sz="1800" b="1" dirty="0"/>
          </a:p>
        </p:txBody>
      </p:sp>
      <p:pic>
        <p:nvPicPr>
          <p:cNvPr id="2356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165350"/>
            <a:ext cx="2082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81" y="445770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7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一、项目情景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647700" y="1192213"/>
            <a:ext cx="8091488" cy="49736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latin typeface="Arial" charset="0"/>
            </a:endParaRPr>
          </a:p>
        </p:txBody>
      </p:sp>
      <p:sp>
        <p:nvSpPr>
          <p:cNvPr id="4100" name="内容占位符 11"/>
          <p:cNvSpPr>
            <a:spLocks noGrp="1"/>
          </p:cNvSpPr>
          <p:nvPr>
            <p:ph sz="quarter" idx="4294967295"/>
          </p:nvPr>
        </p:nvSpPr>
        <p:spPr>
          <a:xfrm>
            <a:off x="1259632" y="1898097"/>
            <a:ext cx="7128792" cy="323587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2000" b="1" dirty="0" smtClean="0">
                <a:latin typeface="+mn-ea"/>
              </a:rPr>
              <a:t>新学期，新气象。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2000" b="1" dirty="0" smtClean="0">
                <a:latin typeface="+mn-ea"/>
              </a:rPr>
              <a:t>学生会招贤纳士。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2000" b="1" dirty="0" smtClean="0">
                <a:latin typeface="+mn-ea"/>
              </a:rPr>
              <a:t>众多职位虚席以待。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2000" b="1" dirty="0">
                <a:latin typeface="+mn-ea"/>
              </a:rPr>
              <a:t>驻足招聘海报之前，你心中是否涌动着一股跃跃欲试的热情？那</a:t>
            </a:r>
            <a:r>
              <a:rPr lang="zh-CN" altLang="en-US" sz="2000" b="1" dirty="0" smtClean="0">
                <a:latin typeface="+mn-ea"/>
              </a:rPr>
              <a:t>是个多么令人向往的团队！爽朗的笑声、干练的身影，令人思慕，严格有序的管理、成功圆满的活动，让人由衷钦佩。别再犹豫了！自信地走进竞聘会场吧！为了给评委一个最好的第一印象，可别忘了制作一份醒目的竞聘简历！</a:t>
            </a:r>
            <a:endParaRPr lang="zh-CN" altLang="zh-CN" sz="2000" b="1" dirty="0" smtClean="0">
              <a:latin typeface="+mn-ea"/>
            </a:endParaRPr>
          </a:p>
        </p:txBody>
      </p:sp>
      <p:sp>
        <p:nvSpPr>
          <p:cNvPr id="4101" name="矩形 7"/>
          <p:cNvSpPr>
            <a:spLocks noChangeArrowheads="1"/>
          </p:cNvSpPr>
          <p:nvPr/>
        </p:nvSpPr>
        <p:spPr bwMode="auto">
          <a:xfrm>
            <a:off x="32385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2" name="矩形 8"/>
          <p:cNvSpPr>
            <a:spLocks noChangeArrowheads="1"/>
          </p:cNvSpPr>
          <p:nvPr/>
        </p:nvSpPr>
        <p:spPr bwMode="auto">
          <a:xfrm>
            <a:off x="32385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3" name="矩形 9"/>
          <p:cNvSpPr>
            <a:spLocks noChangeArrowheads="1"/>
          </p:cNvSpPr>
          <p:nvPr/>
        </p:nvSpPr>
        <p:spPr bwMode="auto">
          <a:xfrm>
            <a:off x="32385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4" name="矩形 10"/>
          <p:cNvSpPr>
            <a:spLocks noChangeArrowheads="1"/>
          </p:cNvSpPr>
          <p:nvPr/>
        </p:nvSpPr>
        <p:spPr bwMode="auto">
          <a:xfrm>
            <a:off x="32385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5" name="矩形 11"/>
          <p:cNvSpPr>
            <a:spLocks noChangeArrowheads="1"/>
          </p:cNvSpPr>
          <p:nvPr/>
        </p:nvSpPr>
        <p:spPr bwMode="auto">
          <a:xfrm>
            <a:off x="32385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6" name="矩形 12"/>
          <p:cNvSpPr>
            <a:spLocks noChangeArrowheads="1"/>
          </p:cNvSpPr>
          <p:nvPr/>
        </p:nvSpPr>
        <p:spPr bwMode="auto">
          <a:xfrm>
            <a:off x="32385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4579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0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1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2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5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4586" name="矩形 1"/>
          <p:cNvSpPr>
            <a:spLocks noChangeArrowheads="1"/>
          </p:cNvSpPr>
          <p:nvPr/>
        </p:nvSpPr>
        <p:spPr bwMode="auto">
          <a:xfrm>
            <a:off x="1085850" y="1484784"/>
            <a:ext cx="7205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6</a:t>
            </a:r>
            <a:r>
              <a:rPr lang="zh-CN" altLang="zh-CN" sz="1800" b="1" dirty="0"/>
              <a:t>．给自荐信插入脚注</a:t>
            </a:r>
            <a:endParaRPr lang="zh-CN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要插入脚注标记的位置，即自荐信标题“外联部”的后面</a:t>
            </a:r>
            <a:r>
              <a:rPr lang="zh-CN" altLang="zh-CN" sz="1800" dirty="0" smtClean="0"/>
              <a:t>，</a:t>
            </a:r>
            <a:r>
              <a:rPr lang="zh-CN" altLang="en-US" sz="1800" dirty="0"/>
              <a:t>再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“引用”选项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“脚注”</a:t>
            </a:r>
            <a:r>
              <a:rPr lang="zh-CN" altLang="en-US" sz="1800" dirty="0" smtClean="0"/>
              <a:t>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“插入脚注”</a:t>
            </a:r>
            <a:r>
              <a:rPr lang="zh-CN" altLang="zh-CN" sz="1800" dirty="0"/>
              <a:t>按钮</a:t>
            </a:r>
            <a:r>
              <a:rPr lang="zh-CN" altLang="zh-CN" sz="1800" dirty="0" smtClean="0"/>
              <a:t>，光标</a:t>
            </a:r>
            <a:r>
              <a:rPr lang="zh-CN" altLang="zh-CN" sz="1800" dirty="0"/>
              <a:t>跳转至该页的页面底端的脚注编辑区</a:t>
            </a:r>
            <a:r>
              <a:rPr lang="zh-CN" altLang="zh-CN" sz="1800" dirty="0" smtClean="0"/>
              <a:t>，输入</a:t>
            </a:r>
            <a:r>
              <a:rPr lang="zh-CN" altLang="zh-CN" sz="1800" dirty="0"/>
              <a:t>脚注内容“外联部是学生会的一个重要部门，是联系社会与学校的重要部门”。</a:t>
            </a:r>
            <a:r>
              <a:rPr lang="en-US" altLang="zh-CN" sz="1800" dirty="0"/>
              <a:t>   </a:t>
            </a:r>
            <a:endParaRPr lang="zh-CN" altLang="zh-CN" sz="1800" dirty="0"/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3070906"/>
            <a:ext cx="21605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矩形 1"/>
          <p:cNvSpPr>
            <a:spLocks noChangeArrowheads="1"/>
          </p:cNvSpPr>
          <p:nvPr/>
        </p:nvSpPr>
        <p:spPr bwMode="auto">
          <a:xfrm>
            <a:off x="1133475" y="4882695"/>
            <a:ext cx="7205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/>
              <a:t>       </a:t>
            </a:r>
            <a:r>
              <a:rPr lang="zh-CN" altLang="en-US" sz="1600" b="1" dirty="0" smtClean="0">
                <a:latin typeface="+mn-ea"/>
                <a:ea typeface="+mn-ea"/>
              </a:rPr>
              <a:t>注</a:t>
            </a:r>
            <a:r>
              <a:rPr lang="en-US" altLang="zh-CN" sz="1600" b="1" dirty="0">
                <a:latin typeface="+mn-ea"/>
                <a:ea typeface="+mn-ea"/>
              </a:rPr>
              <a:t>:</a:t>
            </a:r>
            <a:r>
              <a:rPr lang="zh-CN" altLang="en-US" sz="1600" b="1" dirty="0">
                <a:latin typeface="+mn-ea"/>
                <a:ea typeface="+mn-ea"/>
              </a:rPr>
              <a:t>假如插入脚注后，</a:t>
            </a:r>
            <a:r>
              <a:rPr lang="en-US" altLang="zh-CN" sz="1600" b="1" dirty="0">
                <a:latin typeface="+mn-ea"/>
                <a:ea typeface="+mn-ea"/>
              </a:rPr>
              <a:t>word</a:t>
            </a:r>
            <a:r>
              <a:rPr lang="zh-CN" altLang="en-US" sz="1600" b="1" dirty="0">
                <a:latin typeface="+mn-ea"/>
                <a:ea typeface="+mn-ea"/>
              </a:rPr>
              <a:t>文档自动分页了，可以将脚注删除后，勾选</a:t>
            </a:r>
            <a:r>
              <a:rPr lang="en-US" altLang="zh-CN" sz="1600" b="1" dirty="0">
                <a:latin typeface="+mn-ea"/>
                <a:ea typeface="+mn-ea"/>
              </a:rPr>
              <a:t>word</a:t>
            </a:r>
            <a:r>
              <a:rPr lang="zh-CN" altLang="en-US" sz="1600" b="1" dirty="0">
                <a:latin typeface="+mn-ea"/>
                <a:ea typeface="+mn-ea"/>
              </a:rPr>
              <a:t>版式选项中的“按</a:t>
            </a:r>
            <a:r>
              <a:rPr lang="en-US" altLang="zh-CN" sz="1600" b="1" dirty="0">
                <a:latin typeface="+mn-ea"/>
                <a:ea typeface="+mn-ea"/>
              </a:rPr>
              <a:t>word6.x/95/97</a:t>
            </a:r>
            <a:r>
              <a:rPr lang="zh-CN" altLang="en-US" sz="1600" b="1" dirty="0">
                <a:latin typeface="+mn-ea"/>
                <a:ea typeface="+mn-ea"/>
              </a:rPr>
              <a:t>的方式编辑脚注”，再插入脚注。</a:t>
            </a:r>
            <a:endParaRPr lang="zh-CN" altLang="zh-CN" sz="1600" b="1" dirty="0">
              <a:latin typeface="+mn-ea"/>
              <a:ea typeface="+mn-ea"/>
            </a:endParaRPr>
          </a:p>
        </p:txBody>
      </p:sp>
      <p:pic>
        <p:nvPicPr>
          <p:cNvPr id="14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3" y="578167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560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6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5610" name="矩形 1"/>
          <p:cNvSpPr>
            <a:spLocks noChangeArrowheads="1"/>
          </p:cNvSpPr>
          <p:nvPr/>
        </p:nvSpPr>
        <p:spPr bwMode="auto">
          <a:xfrm>
            <a:off x="899592" y="1556792"/>
            <a:ext cx="751859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zh-CN" sz="1800" b="1" dirty="0"/>
              <a:t>7</a:t>
            </a:r>
            <a:r>
              <a:rPr lang="zh-CN" altLang="zh-CN" sz="1800" b="1" dirty="0"/>
              <a:t>．给自荐</a:t>
            </a:r>
            <a:r>
              <a:rPr lang="zh-CN" altLang="zh-CN" sz="1800" b="1" dirty="0" smtClean="0"/>
              <a:t>信</a:t>
            </a:r>
            <a:r>
              <a:rPr lang="zh-CN" altLang="en-US" sz="1800" b="1" dirty="0" smtClean="0"/>
              <a:t>的一个段落</a:t>
            </a:r>
            <a:r>
              <a:rPr lang="zh-CN" altLang="zh-CN" sz="1800" b="1" dirty="0" smtClean="0"/>
              <a:t>添加</a:t>
            </a:r>
            <a:r>
              <a:rPr lang="zh-CN" altLang="zh-CN" sz="1800" b="1" dirty="0"/>
              <a:t>底纹</a:t>
            </a:r>
            <a:endParaRPr lang="zh-CN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 smtClean="0"/>
              <a:t>       选中</a:t>
            </a:r>
            <a:r>
              <a:rPr lang="zh-CN" altLang="zh-CN" sz="1600" dirty="0" smtClean="0"/>
              <a:t>正文</a:t>
            </a:r>
            <a:r>
              <a:rPr lang="zh-CN" altLang="en-US" sz="1600" dirty="0" smtClean="0"/>
              <a:t>第十</a:t>
            </a:r>
            <a:r>
              <a:rPr lang="zh-CN" altLang="zh-CN" sz="1600" dirty="0" smtClean="0"/>
              <a:t>段</a:t>
            </a:r>
            <a:r>
              <a:rPr lang="zh-CN" altLang="en-US" sz="1600" dirty="0" smtClean="0"/>
              <a:t>（“我知道</a:t>
            </a:r>
            <a:r>
              <a:rPr lang="en-US" altLang="zh-CN" sz="1600" dirty="0" smtClean="0"/>
              <a:t>…..</a:t>
            </a:r>
            <a:r>
              <a:rPr lang="zh-CN" altLang="en-US" sz="1600" dirty="0" smtClean="0"/>
              <a:t>谢谢大家！”），</a:t>
            </a:r>
            <a:r>
              <a:rPr lang="zh-CN" altLang="zh-CN" sz="1600" dirty="0"/>
              <a:t>单击“开始”选项</a:t>
            </a:r>
            <a:r>
              <a:rPr lang="zh-CN" altLang="zh-CN" sz="1600" dirty="0" smtClean="0"/>
              <a:t>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“段落”</a:t>
            </a:r>
            <a:r>
              <a:rPr lang="zh-CN" altLang="en-US" sz="1600" dirty="0" smtClean="0"/>
              <a:t>选项组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“边框”</a:t>
            </a:r>
            <a:r>
              <a:rPr lang="zh-CN" altLang="zh-CN" sz="1600" dirty="0"/>
              <a:t>选项右侧的三角按钮，在展开的列表中选择“边框和底纹”项</a:t>
            </a:r>
            <a:r>
              <a:rPr lang="zh-CN" altLang="zh-CN" sz="1600" dirty="0" smtClean="0"/>
              <a:t>，在“</a:t>
            </a:r>
            <a:r>
              <a:rPr lang="zh-CN" altLang="zh-CN" sz="1600" dirty="0"/>
              <a:t>边框和底纹”对话框中，单击</a:t>
            </a:r>
            <a:r>
              <a:rPr lang="zh-CN" altLang="zh-CN" sz="1600" dirty="0" smtClean="0"/>
              <a:t>“底纹”选项卡</a:t>
            </a:r>
            <a:r>
              <a:rPr lang="zh-CN" altLang="en-US" sz="1600" dirty="0" smtClean="0"/>
              <a:t>，设置</a:t>
            </a:r>
            <a:r>
              <a:rPr lang="zh-CN" altLang="zh-CN" sz="1600" dirty="0" smtClean="0"/>
              <a:t>图案样式“</a:t>
            </a:r>
            <a:r>
              <a:rPr lang="en-US" altLang="zh-CN" sz="1600" dirty="0" smtClean="0"/>
              <a:t>10%</a:t>
            </a:r>
            <a:r>
              <a:rPr lang="zh-CN" altLang="zh-CN" sz="1600" dirty="0" smtClean="0"/>
              <a:t>”</a:t>
            </a:r>
            <a:r>
              <a:rPr lang="zh-CN" altLang="en-US" sz="1600" dirty="0" smtClean="0"/>
              <a:t>，</a:t>
            </a:r>
            <a:r>
              <a:rPr lang="zh-CN" altLang="zh-CN" sz="1600" dirty="0" smtClean="0"/>
              <a:t>颜色为“橙色，强调文字颜色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，淡色</a:t>
            </a:r>
            <a:r>
              <a:rPr lang="en-US" altLang="zh-CN" sz="1600" dirty="0" smtClean="0"/>
              <a:t>40%</a:t>
            </a:r>
            <a:r>
              <a:rPr lang="zh-CN" altLang="zh-CN" sz="1600" dirty="0" smtClean="0"/>
              <a:t>”，底纹应用于“段落”</a:t>
            </a:r>
            <a:r>
              <a:rPr lang="zh-CN" altLang="en-US" sz="1600" dirty="0" smtClean="0"/>
              <a:t>。</a:t>
            </a:r>
            <a:endParaRPr lang="zh-CN" altLang="zh-CN" sz="1600" dirty="0"/>
          </a:p>
        </p:txBody>
      </p:sp>
      <p:pic>
        <p:nvPicPr>
          <p:cNvPr id="2561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25287"/>
            <a:ext cx="1900538" cy="250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6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90" y="3240087"/>
            <a:ext cx="30876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2821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490108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662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2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2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0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633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6634" name="矩形 1"/>
          <p:cNvSpPr>
            <a:spLocks noChangeArrowheads="1"/>
          </p:cNvSpPr>
          <p:nvPr/>
        </p:nvSpPr>
        <p:spPr bwMode="auto">
          <a:xfrm>
            <a:off x="1077962" y="1556792"/>
            <a:ext cx="720566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2000" b="1" dirty="0"/>
              <a:t>8</a:t>
            </a:r>
            <a:r>
              <a:rPr lang="zh-CN" altLang="zh-CN" sz="2000" b="1" dirty="0"/>
              <a:t>．</a:t>
            </a:r>
            <a:r>
              <a:rPr lang="zh-CN" altLang="en-US" sz="2000" b="1" dirty="0"/>
              <a:t>设置</a:t>
            </a:r>
            <a:r>
              <a:rPr lang="zh-CN" altLang="zh-CN" sz="2000" b="1" dirty="0"/>
              <a:t>自荐信页面</a:t>
            </a:r>
            <a:r>
              <a:rPr lang="zh-CN" altLang="en-US" sz="2000" b="1" dirty="0"/>
              <a:t>颜色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“页面布局”选项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“页面背景”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</a:t>
            </a:r>
            <a:r>
              <a:rPr lang="zh-CN" altLang="en-US" sz="1800" dirty="0" smtClean="0"/>
              <a:t>页面颜色</a:t>
            </a:r>
            <a:r>
              <a:rPr lang="zh-CN" altLang="zh-CN" sz="1800" dirty="0" smtClean="0"/>
              <a:t>”</a:t>
            </a:r>
            <a:r>
              <a:rPr lang="zh-CN" altLang="zh-CN" sz="1800" dirty="0"/>
              <a:t>按钮，</a:t>
            </a:r>
            <a:r>
              <a:rPr lang="zh-CN" altLang="en-US" sz="1800" dirty="0" smtClean="0"/>
              <a:t>设置页面颜色为“</a:t>
            </a:r>
            <a:r>
              <a:rPr lang="zh-CN" altLang="en-US" sz="1800" dirty="0"/>
              <a:t>水绿色，强调文字颜色</a:t>
            </a:r>
            <a:r>
              <a:rPr lang="en-US" altLang="zh-CN" sz="1800" dirty="0"/>
              <a:t>5</a:t>
            </a:r>
            <a:r>
              <a:rPr lang="zh-CN" altLang="en-US" sz="1800" dirty="0"/>
              <a:t>，淡色</a:t>
            </a:r>
            <a:r>
              <a:rPr lang="en-US" altLang="zh-CN" sz="1800" dirty="0"/>
              <a:t>80%</a:t>
            </a:r>
            <a:r>
              <a:rPr lang="zh-CN" altLang="en-US" sz="1800" dirty="0"/>
              <a:t>”</a:t>
            </a:r>
            <a:r>
              <a:rPr lang="zh-CN" altLang="zh-CN" sz="1800" dirty="0" smtClean="0"/>
              <a:t>。</a:t>
            </a:r>
            <a:endParaRPr lang="zh-CN" altLang="zh-CN" sz="1800" dirty="0"/>
          </a:p>
        </p:txBody>
      </p:sp>
      <p:pic>
        <p:nvPicPr>
          <p:cNvPr id="26636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55" y="2705100"/>
            <a:ext cx="3816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1971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497309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765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4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657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7658" name="矩形 1"/>
          <p:cNvSpPr>
            <a:spLocks noChangeArrowheads="1"/>
          </p:cNvSpPr>
          <p:nvPr/>
        </p:nvSpPr>
        <p:spPr bwMode="auto">
          <a:xfrm>
            <a:off x="1085850" y="1628800"/>
            <a:ext cx="7205663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9</a:t>
            </a:r>
            <a:r>
              <a:rPr lang="zh-CN" altLang="zh-CN" sz="1800" b="1" dirty="0"/>
              <a:t>．给自荐信添加页面边框</a:t>
            </a:r>
            <a:endParaRPr lang="zh-CN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</a:t>
            </a:r>
            <a:r>
              <a:rPr lang="zh-CN" altLang="zh-CN" sz="1800" dirty="0" smtClean="0"/>
              <a:t>为</a:t>
            </a:r>
            <a:r>
              <a:rPr lang="zh-CN" altLang="zh-CN" sz="1800" dirty="0"/>
              <a:t>页面设置艺术型边框，并将边框的宽度设置为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。</a:t>
            </a:r>
            <a:endParaRPr lang="zh-CN" altLang="zh-CN" sz="1800" dirty="0"/>
          </a:p>
        </p:txBody>
      </p:sp>
      <p:pic>
        <p:nvPicPr>
          <p:cNvPr id="27661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47" y="2770609"/>
            <a:ext cx="29067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24331" r="29260" b="25429"/>
          <a:stretch/>
        </p:blipFill>
        <p:spPr bwMode="auto">
          <a:xfrm>
            <a:off x="4427984" y="2492896"/>
            <a:ext cx="3672408" cy="25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18" y="540611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867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1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8682" name="矩形 1"/>
          <p:cNvSpPr>
            <a:spLocks noChangeArrowheads="1"/>
          </p:cNvSpPr>
          <p:nvPr/>
        </p:nvSpPr>
        <p:spPr bwMode="auto">
          <a:xfrm>
            <a:off x="971600" y="1582765"/>
            <a:ext cx="74888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zh-CN" sz="2000" b="1" dirty="0"/>
              <a:t>（三）制作个人简历表格</a:t>
            </a:r>
            <a:endParaRPr lang="zh-CN" altLang="zh-CN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 smtClean="0"/>
              <a:t>1</a:t>
            </a:r>
            <a:r>
              <a:rPr lang="zh-CN" altLang="zh-CN" sz="1800" b="1" dirty="0"/>
              <a:t>．插入个人简历表格</a:t>
            </a:r>
            <a:endParaRPr lang="zh-CN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将</a:t>
            </a:r>
            <a:r>
              <a:rPr lang="zh-CN" altLang="zh-CN" sz="1600" dirty="0"/>
              <a:t>光标置于要插入表格的</a:t>
            </a:r>
            <a:r>
              <a:rPr lang="zh-CN" altLang="zh-CN" sz="1600" dirty="0" smtClean="0"/>
              <a:t>位置</a:t>
            </a:r>
            <a:r>
              <a:rPr lang="zh-CN" altLang="en-US" sz="1600" dirty="0" smtClean="0"/>
              <a:t>，</a:t>
            </a:r>
            <a:r>
              <a:rPr lang="zh-CN" altLang="zh-CN" sz="1600" dirty="0" smtClean="0"/>
              <a:t>单击</a:t>
            </a:r>
            <a:r>
              <a:rPr lang="zh-CN" altLang="zh-CN" sz="1600" dirty="0"/>
              <a:t>“插入”选项</a:t>
            </a:r>
            <a:r>
              <a:rPr lang="zh-CN" altLang="zh-CN" sz="1600" dirty="0" smtClean="0"/>
              <a:t>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“表格”</a:t>
            </a:r>
            <a:r>
              <a:rPr lang="zh-CN" altLang="zh-CN" sz="1600" dirty="0"/>
              <a:t>组中的“表格”按钮下方的三角形，在展开的列表中选择“插入表格”选项，在打开的“插入表格”对话框中设置“列数”和“行数”分别为</a:t>
            </a:r>
            <a:r>
              <a:rPr lang="en-US" altLang="zh-CN" sz="1600" dirty="0"/>
              <a:t>5</a:t>
            </a:r>
            <a:r>
              <a:rPr lang="zh-CN" altLang="zh-CN" sz="1600" dirty="0"/>
              <a:t>和</a:t>
            </a:r>
            <a:r>
              <a:rPr lang="en-US" altLang="zh-CN" sz="1600" dirty="0" smtClean="0"/>
              <a:t>9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286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14" y="3158319"/>
            <a:ext cx="2662339" cy="26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654" r="73214" b="48360"/>
          <a:stretch/>
        </p:blipFill>
        <p:spPr bwMode="auto">
          <a:xfrm>
            <a:off x="2267744" y="3152425"/>
            <a:ext cx="1927169" cy="28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20" y="5925761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9699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0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1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2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5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29706" name="矩形 1"/>
          <p:cNvSpPr>
            <a:spLocks noChangeArrowheads="1"/>
          </p:cNvSpPr>
          <p:nvPr/>
        </p:nvSpPr>
        <p:spPr bwMode="auto">
          <a:xfrm>
            <a:off x="1043608" y="1412776"/>
            <a:ext cx="748883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000" b="1" dirty="0"/>
              <a:t>2</a:t>
            </a:r>
            <a:r>
              <a:rPr lang="zh-CN" altLang="zh-CN" sz="2000" b="1" dirty="0"/>
              <a:t>．</a:t>
            </a:r>
            <a:r>
              <a:rPr lang="zh-CN" altLang="zh-CN" sz="2000" b="1" dirty="0" smtClean="0"/>
              <a:t>修改个人</a:t>
            </a:r>
            <a:r>
              <a:rPr lang="zh-CN" altLang="zh-CN" sz="2000" b="1" dirty="0"/>
              <a:t>简历</a:t>
            </a:r>
            <a:r>
              <a:rPr lang="zh-CN" altLang="zh-CN" sz="2000" b="1" dirty="0" smtClean="0"/>
              <a:t>表格</a:t>
            </a:r>
            <a:endParaRPr lang="en-US" altLang="zh-CN" sz="20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/>
              <a:t>1</a:t>
            </a:r>
            <a:r>
              <a:rPr lang="zh-CN" altLang="zh-CN" sz="1800" b="1" dirty="0"/>
              <a:t>）调整个人简历表格行高和列宽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选定表格</a:t>
            </a:r>
            <a:r>
              <a:rPr lang="zh-CN" altLang="en-US" sz="1600" dirty="0" smtClean="0"/>
              <a:t>，单击“布局”选项卡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en-US" sz="1600" dirty="0" smtClean="0"/>
              <a:t>“表”选项组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“表格属性”</a:t>
            </a:r>
            <a:r>
              <a:rPr lang="zh-CN" altLang="en-US" sz="1600" dirty="0" smtClean="0"/>
              <a:t>按钮</a:t>
            </a:r>
            <a:r>
              <a:rPr lang="zh-CN" altLang="zh-CN" sz="1600" dirty="0" smtClean="0"/>
              <a:t>，</a:t>
            </a:r>
            <a:r>
              <a:rPr lang="zh-CN" altLang="zh-CN" sz="1600" dirty="0"/>
              <a:t>在弹出的“表格属性”对话框中，单击“行”选项卡</a:t>
            </a:r>
            <a:r>
              <a:rPr lang="zh-CN" altLang="zh-CN" sz="1600" dirty="0" smtClean="0"/>
              <a:t>，</a:t>
            </a:r>
            <a:r>
              <a:rPr lang="zh-CN" altLang="en-US" sz="1600" dirty="0"/>
              <a:t>选择</a:t>
            </a:r>
            <a:r>
              <a:rPr lang="zh-CN" altLang="zh-CN" sz="1600" dirty="0" smtClean="0"/>
              <a:t>行</a:t>
            </a:r>
            <a:r>
              <a:rPr lang="zh-CN" altLang="zh-CN" sz="1600" dirty="0"/>
              <a:t>尺寸下方的复选框“指定高度”，设置行高为</a:t>
            </a:r>
            <a:r>
              <a:rPr lang="zh-CN" altLang="zh-CN" sz="1600" dirty="0" smtClean="0"/>
              <a:t>“固定值”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“１厘米”</a:t>
            </a:r>
            <a:r>
              <a:rPr lang="zh-CN" altLang="en-US" sz="1600" dirty="0" smtClean="0"/>
              <a:t>，再单击</a:t>
            </a:r>
            <a:r>
              <a:rPr lang="zh-CN" altLang="zh-CN" sz="1600" dirty="0"/>
              <a:t>“列”选项卡，设置表格的列宽为“</a:t>
            </a:r>
            <a:r>
              <a:rPr lang="en-US" altLang="zh-CN" sz="1600" dirty="0"/>
              <a:t>2.5</a:t>
            </a:r>
            <a:r>
              <a:rPr lang="zh-CN" altLang="zh-CN" sz="1600" dirty="0"/>
              <a:t>厘米”</a:t>
            </a:r>
            <a:r>
              <a:rPr lang="zh-CN" altLang="zh-CN" sz="1600" dirty="0" smtClean="0"/>
              <a:t>。</a:t>
            </a:r>
            <a:endParaRPr lang="zh-CN" altLang="en-US" sz="1600" dirty="0"/>
          </a:p>
        </p:txBody>
      </p:sp>
      <p:pic>
        <p:nvPicPr>
          <p:cNvPr id="2970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01305"/>
            <a:ext cx="29527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3" t="16812" r="27262" b="28742"/>
          <a:stretch/>
        </p:blipFill>
        <p:spPr bwMode="auto">
          <a:xfrm>
            <a:off x="4707731" y="3101305"/>
            <a:ext cx="2975034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8" y="596266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072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6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72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30730" name="矩形 1"/>
          <p:cNvSpPr>
            <a:spLocks noChangeArrowheads="1"/>
          </p:cNvSpPr>
          <p:nvPr/>
        </p:nvSpPr>
        <p:spPr bwMode="auto">
          <a:xfrm>
            <a:off x="1081088" y="1484784"/>
            <a:ext cx="7205662" cy="17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zh-CN" sz="1800" b="1" dirty="0"/>
              <a:t>（</a:t>
            </a:r>
            <a:r>
              <a:rPr lang="en-US" altLang="zh-CN" sz="1800" b="1" dirty="0"/>
              <a:t>2</a:t>
            </a:r>
            <a:r>
              <a:rPr lang="zh-CN" altLang="zh-CN" sz="1800" b="1" dirty="0"/>
              <a:t>）个人简历表格的合并</a:t>
            </a:r>
            <a:endParaRPr lang="en-US" altLang="zh-CN" sz="1800" b="1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选中</a:t>
            </a:r>
            <a:r>
              <a:rPr lang="zh-CN" altLang="zh-CN" sz="1600" dirty="0"/>
              <a:t>第</a:t>
            </a:r>
            <a:r>
              <a:rPr lang="en-US" altLang="zh-CN" sz="1600" dirty="0"/>
              <a:t>5</a:t>
            </a:r>
            <a:r>
              <a:rPr lang="zh-CN" altLang="zh-CN" sz="1600" dirty="0"/>
              <a:t>列的第</a:t>
            </a:r>
            <a:r>
              <a:rPr lang="en-US" altLang="zh-CN" sz="1600" dirty="0"/>
              <a:t>1</a:t>
            </a:r>
            <a:r>
              <a:rPr lang="zh-CN" altLang="zh-CN" sz="1600" dirty="0"/>
              <a:t>行到第</a:t>
            </a:r>
            <a:r>
              <a:rPr lang="en-US" altLang="zh-CN" sz="1600" dirty="0"/>
              <a:t>6</a:t>
            </a:r>
            <a:r>
              <a:rPr lang="zh-CN" altLang="zh-CN" sz="1600" dirty="0"/>
              <a:t>行</a:t>
            </a:r>
            <a:r>
              <a:rPr lang="zh-CN" altLang="zh-CN" sz="1600" dirty="0" smtClean="0"/>
              <a:t>单元格，</a:t>
            </a:r>
            <a:r>
              <a:rPr lang="zh-CN" altLang="zh-CN" sz="1600" dirty="0"/>
              <a:t>右键单击选中的单元格，在弹出的快捷菜单中单击“合并单元格”</a:t>
            </a:r>
            <a:r>
              <a:rPr lang="zh-CN" altLang="zh-CN" sz="1600" dirty="0" smtClean="0"/>
              <a:t>选项。</a:t>
            </a:r>
            <a:endParaRPr lang="zh-CN" altLang="zh-CN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 </a:t>
            </a:r>
            <a:r>
              <a:rPr lang="zh-CN" altLang="zh-CN" sz="1600" dirty="0" smtClean="0"/>
              <a:t>同理</a:t>
            </a:r>
            <a:r>
              <a:rPr lang="zh-CN" altLang="zh-CN" sz="1600" dirty="0"/>
              <a:t>合并第</a:t>
            </a:r>
            <a:r>
              <a:rPr lang="en-US" altLang="zh-CN" sz="1600" dirty="0"/>
              <a:t>7</a:t>
            </a:r>
            <a:r>
              <a:rPr lang="zh-CN" altLang="zh-CN" sz="1600" dirty="0"/>
              <a:t>行的所有单元格，第</a:t>
            </a:r>
            <a:r>
              <a:rPr lang="en-US" altLang="zh-CN" sz="1600" dirty="0"/>
              <a:t>8</a:t>
            </a:r>
            <a:r>
              <a:rPr lang="zh-CN" altLang="zh-CN" sz="1600" dirty="0"/>
              <a:t>行的第</a:t>
            </a:r>
            <a:r>
              <a:rPr lang="en-US" altLang="zh-CN" sz="1600" dirty="0"/>
              <a:t>4</a:t>
            </a:r>
            <a:r>
              <a:rPr lang="zh-CN" altLang="zh-CN" sz="1600" dirty="0"/>
              <a:t>、</a:t>
            </a:r>
            <a:r>
              <a:rPr lang="en-US" altLang="zh-CN" sz="1600" dirty="0"/>
              <a:t>5</a:t>
            </a:r>
            <a:r>
              <a:rPr lang="zh-CN" altLang="zh-CN" sz="1600" dirty="0"/>
              <a:t>列单元格，第</a:t>
            </a:r>
            <a:r>
              <a:rPr lang="en-US" altLang="zh-CN" sz="1600" dirty="0"/>
              <a:t>9</a:t>
            </a:r>
            <a:r>
              <a:rPr lang="zh-CN" altLang="zh-CN" sz="1600" dirty="0"/>
              <a:t>行的第</a:t>
            </a:r>
            <a:r>
              <a:rPr lang="en-US" altLang="zh-CN" sz="1600" dirty="0"/>
              <a:t>4</a:t>
            </a:r>
            <a:r>
              <a:rPr lang="zh-CN" altLang="zh-CN" sz="1600" dirty="0"/>
              <a:t>、</a:t>
            </a:r>
            <a:r>
              <a:rPr lang="en-US" altLang="zh-CN" sz="1600" dirty="0"/>
              <a:t>5</a:t>
            </a:r>
            <a:r>
              <a:rPr lang="zh-CN" altLang="zh-CN" sz="1600" dirty="0"/>
              <a:t>列单元格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45313" r="18690" b="21993"/>
          <a:stretch/>
        </p:blipFill>
        <p:spPr bwMode="auto">
          <a:xfrm>
            <a:off x="1420245" y="3180443"/>
            <a:ext cx="6574971" cy="23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8" y="5798457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174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0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3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31754" name="矩形 1"/>
          <p:cNvSpPr>
            <a:spLocks noChangeArrowheads="1"/>
          </p:cNvSpPr>
          <p:nvPr/>
        </p:nvSpPr>
        <p:spPr bwMode="auto">
          <a:xfrm>
            <a:off x="1081088" y="1829872"/>
            <a:ext cx="7205662" cy="37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3</a:t>
            </a:r>
            <a:r>
              <a:rPr lang="zh-CN" altLang="zh-CN" sz="2000" b="1" dirty="0"/>
              <a:t>．输入个人简历表格内容</a:t>
            </a:r>
            <a:endParaRPr lang="zh-CN" altLang="zh-CN" sz="2000" dirty="0"/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/>
              <a:t>      </a:t>
            </a:r>
            <a:r>
              <a:rPr lang="en-US" altLang="zh-CN" sz="1800" dirty="0" smtClean="0"/>
              <a:t> </a:t>
            </a:r>
            <a:r>
              <a:rPr lang="zh-CN" altLang="zh-CN" sz="1800" dirty="0" smtClean="0"/>
              <a:t>按</a:t>
            </a:r>
            <a:r>
              <a:rPr lang="zh-CN" altLang="zh-CN" sz="1800" dirty="0"/>
              <a:t>样文在表格中输入文字，单元格之间的切换可以按</a:t>
            </a:r>
            <a:r>
              <a:rPr lang="en-US" altLang="zh-CN" sz="1800" dirty="0"/>
              <a:t>“Tab</a:t>
            </a:r>
            <a:r>
              <a:rPr lang="zh-CN" altLang="zh-CN" sz="1800" dirty="0"/>
              <a:t>键”或直接鼠标单击要输入内容的单元格。最后选中整个表格，设置输入的文字格式为“宋体”、</a:t>
            </a:r>
            <a:r>
              <a:rPr lang="zh-CN" altLang="zh-CN" sz="1800" dirty="0" smtClean="0"/>
              <a:t>“</a:t>
            </a:r>
            <a:r>
              <a:rPr lang="zh-CN" altLang="en-US" sz="1800" dirty="0" smtClean="0"/>
              <a:t>小四</a:t>
            </a:r>
            <a:r>
              <a:rPr lang="zh-CN" altLang="zh-CN" sz="1800" dirty="0" smtClean="0"/>
              <a:t>”</a:t>
            </a:r>
            <a:r>
              <a:rPr lang="zh-CN" altLang="en-US" sz="1800" dirty="0" smtClean="0"/>
              <a:t>、“加粗”</a:t>
            </a:r>
            <a:r>
              <a:rPr lang="zh-CN" altLang="zh-CN" sz="1800" dirty="0" smtClean="0"/>
              <a:t>。</a:t>
            </a:r>
            <a:endParaRPr lang="zh-CN" altLang="zh-CN" sz="1800" dirty="0"/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4</a:t>
            </a:r>
            <a:r>
              <a:rPr lang="zh-CN" altLang="zh-CN" sz="2000" b="1" dirty="0"/>
              <a:t>．</a:t>
            </a:r>
            <a:r>
              <a:rPr lang="zh-CN" altLang="en-US" sz="2000" b="1" dirty="0"/>
              <a:t>给表格文字添加脚注</a:t>
            </a:r>
            <a:endParaRPr lang="en-US" altLang="zh-CN" sz="2000" b="1" dirty="0"/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/>
              <a:t>       将</a:t>
            </a:r>
            <a:r>
              <a:rPr lang="zh-CN" altLang="en-US" sz="1800" dirty="0"/>
              <a:t>光标定位在要添加脚注的文字“综合”之后，</a:t>
            </a:r>
            <a:r>
              <a:rPr lang="zh-CN" altLang="zh-CN" sz="1800" dirty="0"/>
              <a:t>单击“引用”选项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“脚注”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“插入脚注”</a:t>
            </a:r>
            <a:r>
              <a:rPr lang="zh-CN" altLang="zh-CN" sz="1800" dirty="0"/>
              <a:t>按钮，光标跳转至该页的页面底端的脚注编辑区，即可输入脚注内容“</a:t>
            </a:r>
            <a:r>
              <a:rPr lang="zh-CN" altLang="en-US" sz="1800" dirty="0"/>
              <a:t>综合成绩为历史、地理、政治三科综合</a:t>
            </a:r>
            <a:r>
              <a:rPr lang="zh-CN" altLang="zh-CN" sz="1800" dirty="0"/>
              <a:t>” </a:t>
            </a:r>
            <a:r>
              <a:rPr lang="zh-CN" altLang="zh-CN" sz="1600" dirty="0"/>
              <a:t>。</a:t>
            </a:r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8" y="558432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277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4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7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32778" name="矩形 1"/>
          <p:cNvSpPr>
            <a:spLocks noChangeArrowheads="1"/>
          </p:cNvSpPr>
          <p:nvPr/>
        </p:nvSpPr>
        <p:spPr bwMode="auto">
          <a:xfrm>
            <a:off x="1112837" y="1628800"/>
            <a:ext cx="7205663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2000" b="1" dirty="0"/>
              <a:t>5</a:t>
            </a:r>
            <a:r>
              <a:rPr lang="zh-CN" altLang="zh-CN" sz="2000" b="1" dirty="0"/>
              <a:t>．套用个人简历表格的格式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选定表格</a:t>
            </a:r>
            <a:r>
              <a:rPr lang="zh-CN" altLang="zh-CN" sz="1800" dirty="0"/>
              <a:t>，单击“表格工具设计”选项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“表格样式”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“其它”</a:t>
            </a:r>
            <a:r>
              <a:rPr lang="zh-CN" altLang="zh-CN" sz="1800" dirty="0"/>
              <a:t>按钮</a:t>
            </a:r>
            <a:r>
              <a:rPr lang="zh-CN" altLang="zh-CN" sz="1800" dirty="0" smtClean="0"/>
              <a:t>，在</a:t>
            </a:r>
            <a:r>
              <a:rPr lang="zh-CN" altLang="zh-CN" sz="1800" dirty="0"/>
              <a:t>展开的列表中单击“</a:t>
            </a:r>
            <a:r>
              <a:rPr lang="zh-CN" altLang="en-US" sz="1800" dirty="0"/>
              <a:t>中等深浅</a:t>
            </a:r>
            <a:r>
              <a:rPr lang="zh-CN" altLang="zh-CN" sz="1800" dirty="0"/>
              <a:t>网格</a:t>
            </a:r>
            <a:r>
              <a:rPr lang="en-US" altLang="zh-CN" sz="1800" dirty="0"/>
              <a:t>1-</a:t>
            </a:r>
            <a:r>
              <a:rPr lang="zh-CN" altLang="zh-CN" sz="1800" dirty="0"/>
              <a:t>强调文字颜色</a:t>
            </a:r>
            <a:r>
              <a:rPr lang="en-US" altLang="zh-CN" sz="1800" dirty="0"/>
              <a:t>4</a:t>
            </a:r>
            <a:r>
              <a:rPr lang="zh-CN" altLang="zh-CN" sz="1800" dirty="0" smtClean="0"/>
              <a:t>” 。</a:t>
            </a:r>
            <a:endParaRPr lang="zh-CN" altLang="zh-CN" sz="1800" dirty="0"/>
          </a:p>
        </p:txBody>
      </p:sp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72" y="3122839"/>
            <a:ext cx="6010016" cy="162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05" y="526641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79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80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801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3802" name="内容占位符 11"/>
          <p:cNvSpPr>
            <a:spLocks noGrp="1"/>
          </p:cNvSpPr>
          <p:nvPr>
            <p:ph sz="quarter" idx="4294967295"/>
          </p:nvPr>
        </p:nvSpPr>
        <p:spPr>
          <a:xfrm>
            <a:off x="685800" y="1412875"/>
            <a:ext cx="7702550" cy="4335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smtClean="0"/>
          </a:p>
          <a:p>
            <a:pPr eaLnBrk="1" hangingPunct="1">
              <a:buFontTx/>
              <a:buNone/>
            </a:pPr>
            <a:endParaRPr lang="en-US" altLang="zh-CN" sz="2200" smtClean="0"/>
          </a:p>
          <a:p>
            <a:pPr eaLnBrk="1" hangingPunct="1">
              <a:buFontTx/>
              <a:buNone/>
            </a:pPr>
            <a:r>
              <a:rPr lang="en-US" altLang="zh-CN" sz="2400" smtClean="0"/>
              <a:t>      </a:t>
            </a:r>
          </a:p>
        </p:txBody>
      </p:sp>
      <p:sp>
        <p:nvSpPr>
          <p:cNvPr id="33803" name="矩形 10"/>
          <p:cNvSpPr>
            <a:spLocks noChangeArrowheads="1"/>
          </p:cNvSpPr>
          <p:nvPr/>
        </p:nvSpPr>
        <p:spPr bwMode="auto">
          <a:xfrm>
            <a:off x="1081088" y="1557338"/>
            <a:ext cx="72056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zh-CN" sz="2000" b="1" dirty="0"/>
              <a:t>（一）神奇的边框和底纹</a:t>
            </a:r>
            <a:endParaRPr lang="en-US" altLang="zh-CN" sz="20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  1</a:t>
            </a:r>
            <a:r>
              <a:rPr lang="zh-CN" altLang="zh-CN" sz="1800" b="1" dirty="0"/>
              <a:t>．文字或段落的边框</a:t>
            </a:r>
            <a:endParaRPr lang="zh-CN" altLang="zh-CN" sz="1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     </a:t>
            </a:r>
            <a:r>
              <a:rPr lang="zh-CN" altLang="zh-CN" sz="1800" b="1" dirty="0"/>
              <a:t>（</a:t>
            </a:r>
            <a:r>
              <a:rPr lang="en-US" altLang="zh-CN" sz="1800" b="1" dirty="0"/>
              <a:t>1</a:t>
            </a:r>
            <a:r>
              <a:rPr lang="zh-CN" altLang="zh-CN" sz="1800" b="1" dirty="0"/>
              <a:t>）添加边框：为自荐信的最后一段添加边框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       </a:t>
            </a:r>
            <a:r>
              <a:rPr lang="zh-CN" altLang="zh-CN" sz="1800" dirty="0" smtClean="0"/>
              <a:t>选中自荐</a:t>
            </a:r>
            <a:r>
              <a:rPr lang="zh-CN" altLang="zh-CN" sz="1800" dirty="0"/>
              <a:t>信的最后一段</a:t>
            </a:r>
            <a:r>
              <a:rPr lang="zh-CN" altLang="zh-CN" sz="1800" dirty="0" smtClean="0"/>
              <a:t>，打开</a:t>
            </a:r>
            <a:r>
              <a:rPr lang="zh-CN" altLang="zh-CN" sz="1800" dirty="0"/>
              <a:t>“边框和底纹”对话框，在“边框”选项卡下设置文字的</a:t>
            </a:r>
            <a:r>
              <a:rPr lang="zh-CN" altLang="zh-CN" sz="1800" dirty="0" smtClean="0"/>
              <a:t>边框</a:t>
            </a:r>
            <a:r>
              <a:rPr lang="zh-CN" altLang="en-US" sz="1800" dirty="0"/>
              <a:t>，</a:t>
            </a:r>
            <a:r>
              <a:rPr lang="zh-CN" altLang="zh-CN" sz="1800" dirty="0" smtClean="0"/>
              <a:t>将</a:t>
            </a:r>
            <a:r>
              <a:rPr lang="zh-CN" altLang="zh-CN" sz="1800" dirty="0"/>
              <a:t>边框类型设置为“三维”，“样式”为“三线”、颜色为“红色”，“宽度”为“</a:t>
            </a:r>
            <a:r>
              <a:rPr lang="en-US" altLang="zh-CN" sz="1800" dirty="0"/>
              <a:t>1.5</a:t>
            </a:r>
            <a:r>
              <a:rPr lang="zh-CN" altLang="zh-CN" sz="1800" dirty="0"/>
              <a:t>磅</a:t>
            </a:r>
            <a:r>
              <a:rPr lang="zh-CN" altLang="zh-CN" sz="1800" dirty="0" smtClean="0"/>
              <a:t>”。</a:t>
            </a:r>
            <a:endParaRPr lang="zh-CN" altLang="zh-CN" sz="1800" dirty="0"/>
          </a:p>
        </p:txBody>
      </p:sp>
      <p:pic>
        <p:nvPicPr>
          <p:cNvPr id="33804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92" y="3768438"/>
            <a:ext cx="3524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8160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303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 dirty="0">
              <a:latin typeface="Arial" charset="0"/>
            </a:endParaRPr>
          </a:p>
        </p:txBody>
      </p:sp>
      <p:sp>
        <p:nvSpPr>
          <p:cNvPr id="512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5" name="矩形 9"/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6" name="矩形 10"/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7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8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二、项目分析</a:t>
            </a:r>
          </a:p>
        </p:txBody>
      </p:sp>
      <p:pic>
        <p:nvPicPr>
          <p:cNvPr id="513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1791"/>
            <a:ext cx="331367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"/>
          <p:cNvSpPr txBox="1">
            <a:spLocks noChangeArrowheads="1"/>
          </p:cNvSpPr>
          <p:nvPr/>
        </p:nvSpPr>
        <p:spPr bwMode="auto">
          <a:xfrm>
            <a:off x="808851" y="2681567"/>
            <a:ext cx="553998" cy="190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/>
              <a:t>竞聘简历样</a:t>
            </a:r>
            <a:r>
              <a:rPr lang="zh-CN" altLang="en-US" sz="2400" b="1" dirty="0" smtClean="0"/>
              <a:t>文</a:t>
            </a:r>
            <a:endParaRPr lang="zh-CN" altLang="en-US" sz="2400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4" t="14578" r="33996" b="11888"/>
          <a:stretch/>
        </p:blipFill>
        <p:spPr bwMode="auto">
          <a:xfrm>
            <a:off x="4860032" y="1351791"/>
            <a:ext cx="3321154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4819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0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1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2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5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4826" name="内容占位符 11"/>
          <p:cNvSpPr>
            <a:spLocks noGrp="1"/>
          </p:cNvSpPr>
          <p:nvPr>
            <p:ph sz="quarter" idx="4294967295"/>
          </p:nvPr>
        </p:nvSpPr>
        <p:spPr>
          <a:xfrm>
            <a:off x="685800" y="1412875"/>
            <a:ext cx="7702550" cy="4335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dirty="0" smtClean="0"/>
          </a:p>
          <a:p>
            <a:pPr eaLnBrk="1" hangingPunct="1">
              <a:buFontTx/>
              <a:buNone/>
            </a:pPr>
            <a:endParaRPr lang="en-US" altLang="zh-CN" sz="2200" dirty="0" smtClean="0"/>
          </a:p>
          <a:p>
            <a:pPr eaLnBrk="1" hangingPunct="1">
              <a:buFontTx/>
              <a:buNone/>
            </a:pPr>
            <a:r>
              <a:rPr lang="en-US" altLang="zh-CN" sz="2400" dirty="0" smtClean="0"/>
              <a:t>      </a:t>
            </a:r>
          </a:p>
        </p:txBody>
      </p:sp>
      <p:sp>
        <p:nvSpPr>
          <p:cNvPr id="34827" name="矩形 10"/>
          <p:cNvSpPr>
            <a:spLocks noChangeArrowheads="1"/>
          </p:cNvSpPr>
          <p:nvPr/>
        </p:nvSpPr>
        <p:spPr bwMode="auto">
          <a:xfrm>
            <a:off x="1109663" y="1628800"/>
            <a:ext cx="7205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 dirty="0"/>
              <a:t>（</a:t>
            </a:r>
            <a:r>
              <a:rPr lang="en-US" altLang="zh-CN" sz="1800" b="1" dirty="0"/>
              <a:t>2</a:t>
            </a:r>
            <a:r>
              <a:rPr lang="zh-CN" altLang="zh-CN" sz="1800" b="1" dirty="0"/>
              <a:t>）取消边框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      </a:t>
            </a:r>
            <a:r>
              <a:rPr lang="zh-CN" altLang="zh-CN" sz="1800" dirty="0"/>
              <a:t>选中要取消边框和底纹的文字或段落，然后在“边框和底纹”对话框的“边框”选项卡中将边框设置为“无”，在“底纹”选项卡中将“填充”设置为“无颜色”，将样式设置为“清除”即</a:t>
            </a:r>
            <a:r>
              <a:rPr lang="zh-CN" altLang="zh-CN" sz="1800" dirty="0" smtClean="0"/>
              <a:t>可。</a:t>
            </a:r>
            <a:r>
              <a:rPr lang="en-US" altLang="zh-CN" sz="1800" b="1" dirty="0" smtClean="0"/>
              <a:t>   </a:t>
            </a:r>
            <a:endParaRPr lang="en-US" altLang="zh-CN" sz="1800" dirty="0"/>
          </a:p>
        </p:txBody>
      </p:sp>
      <p:pic>
        <p:nvPicPr>
          <p:cNvPr id="34829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96" y="2984982"/>
            <a:ext cx="7188729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0138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4819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0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1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2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825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4826" name="内容占位符 11"/>
          <p:cNvSpPr>
            <a:spLocks noGrp="1"/>
          </p:cNvSpPr>
          <p:nvPr>
            <p:ph sz="quarter" idx="4294967295"/>
          </p:nvPr>
        </p:nvSpPr>
        <p:spPr>
          <a:xfrm>
            <a:off x="685800" y="1412875"/>
            <a:ext cx="7702550" cy="4335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smtClean="0"/>
          </a:p>
          <a:p>
            <a:pPr eaLnBrk="1" hangingPunct="1">
              <a:buFontTx/>
              <a:buNone/>
            </a:pPr>
            <a:endParaRPr lang="en-US" altLang="zh-CN" sz="2200" smtClean="0"/>
          </a:p>
          <a:p>
            <a:pPr eaLnBrk="1" hangingPunct="1">
              <a:buFontTx/>
              <a:buNone/>
            </a:pPr>
            <a:r>
              <a:rPr lang="en-US" altLang="zh-CN" sz="2400" smtClean="0"/>
              <a:t>      </a:t>
            </a:r>
          </a:p>
        </p:txBody>
      </p:sp>
      <p:sp>
        <p:nvSpPr>
          <p:cNvPr id="34827" name="矩形 10"/>
          <p:cNvSpPr>
            <a:spLocks noChangeArrowheads="1"/>
          </p:cNvSpPr>
          <p:nvPr/>
        </p:nvSpPr>
        <p:spPr bwMode="auto">
          <a:xfrm>
            <a:off x="1109663" y="1700808"/>
            <a:ext cx="72056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2000" b="1" dirty="0" smtClean="0"/>
              <a:t>2</a:t>
            </a:r>
            <a:r>
              <a:rPr lang="zh-CN" altLang="zh-CN" sz="2000" b="1" dirty="0" smtClean="0"/>
              <a:t>．表格</a:t>
            </a:r>
            <a:r>
              <a:rPr lang="zh-CN" altLang="zh-CN" sz="2000" b="1" dirty="0"/>
              <a:t>的边框和底纹</a:t>
            </a:r>
            <a:endParaRPr lang="zh-CN" altLang="zh-CN" sz="20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800" dirty="0"/>
              <a:t> （</a:t>
            </a:r>
            <a:r>
              <a:rPr lang="en-US" altLang="zh-CN" sz="1800" dirty="0"/>
              <a:t>1</a:t>
            </a:r>
            <a:r>
              <a:rPr lang="zh-CN" altLang="en-US" sz="1800" dirty="0"/>
              <a:t>）</a:t>
            </a:r>
            <a:r>
              <a:rPr lang="zh-CN" altLang="zh-CN" sz="1800" dirty="0"/>
              <a:t>底纹：为个人简历表格的</a:t>
            </a:r>
            <a:r>
              <a:rPr lang="zh-CN" altLang="zh-CN" sz="1800" dirty="0" smtClean="0"/>
              <a:t>第</a:t>
            </a:r>
            <a:r>
              <a:rPr lang="en-US" altLang="zh-CN" sz="1800" dirty="0" smtClean="0"/>
              <a:t>1</a:t>
            </a:r>
            <a:r>
              <a:rPr lang="zh-CN" altLang="zh-CN" sz="1800" dirty="0" smtClean="0"/>
              <a:t>行</a:t>
            </a:r>
            <a:r>
              <a:rPr lang="zh-CN" altLang="zh-CN" sz="1800" dirty="0"/>
              <a:t>添加浅蓝色底纹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选中</a:t>
            </a:r>
            <a:r>
              <a:rPr lang="zh-CN" altLang="zh-CN" sz="1800" dirty="0"/>
              <a:t>个人简历表格的</a:t>
            </a:r>
            <a:r>
              <a:rPr lang="zh-CN" altLang="zh-CN" sz="1800" dirty="0" smtClean="0"/>
              <a:t>第</a:t>
            </a:r>
            <a:r>
              <a:rPr lang="en-US" altLang="zh-CN" sz="1800" dirty="0" smtClean="0"/>
              <a:t>1</a:t>
            </a:r>
            <a:r>
              <a:rPr lang="zh-CN" altLang="zh-CN" sz="1800" dirty="0" smtClean="0"/>
              <a:t>行，单击“设计”</a:t>
            </a:r>
            <a:r>
              <a:rPr lang="zh-CN" altLang="zh-CN" sz="1800" dirty="0"/>
              <a:t>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“表格样式”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“底纹”</a:t>
            </a:r>
            <a:r>
              <a:rPr lang="zh-CN" altLang="zh-CN" sz="1800" dirty="0"/>
              <a:t>按钮右侧的三角按钮，在展开的列表</a:t>
            </a:r>
            <a:r>
              <a:rPr lang="zh-CN" altLang="zh-CN" sz="1800" dirty="0" smtClean="0"/>
              <a:t>中选择</a:t>
            </a:r>
            <a:r>
              <a:rPr lang="zh-CN" altLang="zh-CN" sz="1800" dirty="0"/>
              <a:t>“浅蓝”</a:t>
            </a:r>
            <a:r>
              <a:rPr lang="zh-CN" altLang="zh-CN" sz="1800" dirty="0" smtClean="0"/>
              <a:t>，为</a:t>
            </a:r>
            <a:r>
              <a:rPr lang="zh-CN" altLang="zh-CN" sz="1800" dirty="0"/>
              <a:t>所选的单元格添加浅蓝色底纹。 </a:t>
            </a:r>
          </a:p>
        </p:txBody>
      </p:sp>
      <p:pic>
        <p:nvPicPr>
          <p:cNvPr id="34830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79" y="3604079"/>
            <a:ext cx="391923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8167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85277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584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4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4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46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4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4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49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5850" name="内容占位符 11"/>
          <p:cNvSpPr>
            <a:spLocks noGrp="1"/>
          </p:cNvSpPr>
          <p:nvPr>
            <p:ph sz="quarter" idx="4294967295"/>
          </p:nvPr>
        </p:nvSpPr>
        <p:spPr>
          <a:xfrm>
            <a:off x="685800" y="1412875"/>
            <a:ext cx="7702550" cy="4335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dirty="0" smtClean="0"/>
          </a:p>
          <a:p>
            <a:pPr eaLnBrk="1" hangingPunct="1">
              <a:buFontTx/>
              <a:buNone/>
            </a:pPr>
            <a:endParaRPr lang="en-US" altLang="zh-CN" sz="2200" dirty="0" smtClean="0"/>
          </a:p>
          <a:p>
            <a:pPr eaLnBrk="1" hangingPunct="1">
              <a:buFontTx/>
              <a:buNone/>
            </a:pPr>
            <a:r>
              <a:rPr lang="en-US" altLang="zh-CN" sz="2400" dirty="0" smtClean="0"/>
              <a:t>      </a:t>
            </a:r>
          </a:p>
        </p:txBody>
      </p:sp>
      <p:sp>
        <p:nvSpPr>
          <p:cNvPr id="35851" name="矩形 10"/>
          <p:cNvSpPr>
            <a:spLocks noChangeArrowheads="1"/>
          </p:cNvSpPr>
          <p:nvPr/>
        </p:nvSpPr>
        <p:spPr bwMode="auto">
          <a:xfrm>
            <a:off x="1109663" y="1398588"/>
            <a:ext cx="72056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（</a:t>
            </a:r>
            <a:r>
              <a:rPr lang="en-US" altLang="zh-CN" sz="1800" b="1" dirty="0"/>
              <a:t>2</a:t>
            </a:r>
            <a:r>
              <a:rPr lang="zh-CN" altLang="en-US" sz="1800" b="1" dirty="0"/>
              <a:t>）</a:t>
            </a:r>
            <a:r>
              <a:rPr lang="zh-CN" altLang="zh-CN" sz="1800" b="1" dirty="0"/>
              <a:t>边框：为个人简历表格</a:t>
            </a:r>
            <a:r>
              <a:rPr lang="zh-CN" altLang="zh-CN" sz="1800" b="1" dirty="0" smtClean="0"/>
              <a:t>添加边框</a:t>
            </a:r>
            <a:endParaRPr lang="zh-CN" altLang="zh-CN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选定</a:t>
            </a:r>
            <a:r>
              <a:rPr lang="zh-CN" altLang="en-US" sz="1600" dirty="0" smtClean="0"/>
              <a:t>表格</a:t>
            </a:r>
            <a:r>
              <a:rPr lang="zh-CN" altLang="zh-CN" sz="1600" dirty="0" smtClean="0"/>
              <a:t>，单击“设计”</a:t>
            </a:r>
            <a:r>
              <a:rPr lang="zh-CN" altLang="zh-CN" sz="1600" dirty="0"/>
              <a:t>选项</a:t>
            </a:r>
            <a:r>
              <a:rPr lang="zh-CN" altLang="zh-CN" sz="1600" dirty="0" smtClean="0"/>
              <a:t>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“表格样式”</a:t>
            </a:r>
            <a:r>
              <a:rPr lang="zh-CN" altLang="en-US" sz="1600" dirty="0" smtClean="0"/>
              <a:t>选项</a:t>
            </a:r>
            <a:r>
              <a:rPr lang="zh-CN" altLang="zh-CN" sz="1600" dirty="0" smtClean="0"/>
              <a:t>组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“边框”</a:t>
            </a:r>
            <a:r>
              <a:rPr lang="zh-CN" altLang="zh-CN" sz="1600" dirty="0"/>
              <a:t>按钮右侧的三角按钮，在展开的列表中选择“边框和底纹”选项。在弹出的“边框和底纹”对话框中，单击“边框”选项</a:t>
            </a:r>
            <a:r>
              <a:rPr lang="zh-CN" altLang="zh-CN" sz="1600" dirty="0" smtClean="0"/>
              <a:t>卡</a:t>
            </a:r>
            <a:r>
              <a:rPr lang="zh-CN" altLang="en-US" sz="1600" dirty="0" smtClean="0"/>
              <a:t>。</a:t>
            </a:r>
            <a:endParaRPr lang="en-US" altLang="zh-CN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在</a:t>
            </a:r>
            <a:r>
              <a:rPr lang="zh-CN" altLang="zh-CN" sz="1600" dirty="0"/>
              <a:t>“设置”区域中单击“自定义”</a:t>
            </a:r>
            <a:r>
              <a:rPr lang="zh-CN" altLang="zh-CN" sz="1600" dirty="0" smtClean="0"/>
              <a:t>选项</a:t>
            </a:r>
            <a:r>
              <a:rPr lang="zh-CN" altLang="en-US" sz="1600" dirty="0"/>
              <a:t>，</a:t>
            </a:r>
            <a:r>
              <a:rPr lang="zh-CN" altLang="zh-CN" sz="1600" dirty="0" smtClean="0"/>
              <a:t>设置</a:t>
            </a:r>
            <a:r>
              <a:rPr lang="zh-CN" altLang="zh-CN" sz="1600" dirty="0"/>
              <a:t>“样式”为“双线”、颜色为“红色”、宽度为“</a:t>
            </a:r>
            <a:r>
              <a:rPr lang="en-US" altLang="zh-CN" sz="1600" dirty="0"/>
              <a:t>0.75</a:t>
            </a:r>
            <a:r>
              <a:rPr lang="zh-CN" altLang="zh-CN" sz="1600" dirty="0" smtClean="0"/>
              <a:t>磅”</a:t>
            </a:r>
            <a:r>
              <a:rPr lang="zh-CN" altLang="en-US" sz="1600" dirty="0" smtClean="0"/>
              <a:t>，</a:t>
            </a:r>
            <a:r>
              <a:rPr lang="zh-CN" altLang="zh-CN" sz="1600" dirty="0" smtClean="0"/>
              <a:t>在</a:t>
            </a:r>
            <a:r>
              <a:rPr lang="zh-CN" altLang="zh-CN" sz="1600" dirty="0"/>
              <a:t>“预览”区域中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连续两次单</a:t>
            </a:r>
            <a:r>
              <a:rPr lang="zh-CN" altLang="zh-CN" sz="1600" dirty="0" smtClean="0"/>
              <a:t>击</a:t>
            </a:r>
            <a:r>
              <a:rPr lang="zh-CN" altLang="zh-CN" sz="1600" dirty="0"/>
              <a:t>“</a:t>
            </a:r>
            <a:r>
              <a:rPr lang="en-US" altLang="zh-CN" sz="1600" dirty="0"/>
              <a:t> </a:t>
            </a:r>
            <a:r>
              <a:rPr lang="zh-CN" altLang="zh-CN" sz="1600" dirty="0"/>
              <a:t>”、“</a:t>
            </a:r>
            <a:r>
              <a:rPr lang="en-US" altLang="zh-CN" sz="1600" dirty="0"/>
              <a:t> </a:t>
            </a:r>
            <a:r>
              <a:rPr lang="zh-CN" altLang="zh-CN" sz="1600" dirty="0"/>
              <a:t>”、“</a:t>
            </a:r>
            <a:r>
              <a:rPr lang="en-US" altLang="zh-CN" sz="1600" dirty="0"/>
              <a:t> </a:t>
            </a:r>
            <a:r>
              <a:rPr lang="zh-CN" altLang="zh-CN" sz="1600" dirty="0"/>
              <a:t>”、“</a:t>
            </a:r>
            <a:r>
              <a:rPr lang="en-US" altLang="zh-CN" sz="1600" dirty="0"/>
              <a:t> </a:t>
            </a:r>
            <a:r>
              <a:rPr lang="zh-CN" altLang="zh-CN" sz="1600" dirty="0" smtClean="0"/>
              <a:t>”按钮</a:t>
            </a:r>
            <a:r>
              <a:rPr lang="zh-CN" altLang="en-US" sz="1600" dirty="0" smtClean="0"/>
              <a:t>，添加外边框。同理，设置样式为“单线”、颜色为“绿色”，宽度为“</a:t>
            </a:r>
            <a:r>
              <a:rPr lang="en-US" altLang="zh-CN" sz="1600" dirty="0" smtClean="0"/>
              <a:t>0.75</a:t>
            </a:r>
            <a:r>
              <a:rPr lang="zh-CN" altLang="en-US" sz="1600" dirty="0" smtClean="0"/>
              <a:t>磅”，连续两次单击“ ”、“”按钮，添加内边框。</a:t>
            </a:r>
            <a:endParaRPr lang="zh-CN" altLang="zh-CN" sz="1600" dirty="0"/>
          </a:p>
        </p:txBody>
      </p:sp>
      <p:pic>
        <p:nvPicPr>
          <p:cNvPr id="3585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11" y="2782069"/>
            <a:ext cx="1619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6" y="3004319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41" y="3004319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44" y="3289300"/>
            <a:ext cx="139700" cy="13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53" y="3491469"/>
            <a:ext cx="4003272" cy="28211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40" y="3278977"/>
            <a:ext cx="133350" cy="127000"/>
          </a:xfrm>
          <a:prstGeom prst="rect">
            <a:avLst/>
          </a:prstGeom>
        </p:spPr>
      </p:pic>
      <p:pic>
        <p:nvPicPr>
          <p:cNvPr id="20" name="Picture 20" descr="操作演示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6529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686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6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6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0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6874" name="内容占位符 11"/>
          <p:cNvSpPr>
            <a:spLocks noGrp="1"/>
          </p:cNvSpPr>
          <p:nvPr>
            <p:ph sz="quarter" idx="4294967295"/>
          </p:nvPr>
        </p:nvSpPr>
        <p:spPr>
          <a:xfrm>
            <a:off x="685800" y="1412875"/>
            <a:ext cx="7702550" cy="4335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smtClean="0"/>
          </a:p>
          <a:p>
            <a:pPr eaLnBrk="1" hangingPunct="1">
              <a:buFontTx/>
              <a:buNone/>
            </a:pPr>
            <a:endParaRPr lang="en-US" altLang="zh-CN" sz="2200" smtClean="0"/>
          </a:p>
          <a:p>
            <a:pPr eaLnBrk="1" hangingPunct="1">
              <a:buFontTx/>
              <a:buNone/>
            </a:pPr>
            <a:r>
              <a:rPr lang="en-US" altLang="zh-CN" sz="2400" smtClean="0"/>
              <a:t>      </a:t>
            </a:r>
          </a:p>
        </p:txBody>
      </p:sp>
      <p:sp>
        <p:nvSpPr>
          <p:cNvPr id="36875" name="矩形 10"/>
          <p:cNvSpPr>
            <a:spLocks noChangeArrowheads="1"/>
          </p:cNvSpPr>
          <p:nvPr/>
        </p:nvSpPr>
        <p:spPr bwMode="auto">
          <a:xfrm>
            <a:off x="1104900" y="1755775"/>
            <a:ext cx="7205663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 dirty="0"/>
              <a:t>（二）页眉和页脚的秘密</a:t>
            </a:r>
            <a:endParaRPr lang="zh-CN" altLang="zh-CN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     1.  </a:t>
            </a:r>
            <a:r>
              <a:rPr lang="zh-CN" altLang="en-US" sz="1800" b="1" dirty="0" smtClean="0"/>
              <a:t>删除页眉的横线</a:t>
            </a:r>
            <a:r>
              <a:rPr lang="en-US" altLang="zh-CN" sz="1800" b="1" dirty="0" smtClean="0"/>
              <a:t>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在</a:t>
            </a:r>
            <a:r>
              <a:rPr lang="zh-CN" altLang="zh-CN" sz="1600" dirty="0"/>
              <a:t>给文档添加页眉时，经常会自动添加一个下划线，如果我们不想要这个下划线，会发现很难把它删掉，原来，在页眉里自动显示的下划线是段落的“边框”，我们来看看它是怎么删除的。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       </a:t>
            </a:r>
            <a:r>
              <a:rPr lang="zh-CN" altLang="zh-CN" sz="1600" dirty="0"/>
              <a:t>操作方法：</a:t>
            </a:r>
            <a:r>
              <a:rPr lang="en-US" altLang="zh-CN" sz="1600" dirty="0"/>
              <a:t>      </a:t>
            </a:r>
            <a:endParaRPr lang="zh-CN" altLang="zh-CN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      </a:t>
            </a:r>
            <a:r>
              <a:rPr lang="zh-CN" altLang="zh-CN" sz="1600" dirty="0"/>
              <a:t>（</a:t>
            </a:r>
            <a:r>
              <a:rPr lang="en-US" altLang="zh-CN" sz="1600" dirty="0"/>
              <a:t>1</a:t>
            </a:r>
            <a:r>
              <a:rPr lang="zh-CN" altLang="zh-CN" sz="1600" dirty="0"/>
              <a:t>）选中页眉中的所有内容。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      </a:t>
            </a:r>
            <a:r>
              <a:rPr lang="zh-CN" altLang="zh-CN" sz="1600" dirty="0"/>
              <a:t>（</a:t>
            </a:r>
            <a:r>
              <a:rPr lang="en-US" altLang="zh-CN" sz="1600" dirty="0"/>
              <a:t>2</a:t>
            </a:r>
            <a:r>
              <a:rPr lang="zh-CN" altLang="zh-CN" sz="1600" dirty="0"/>
              <a:t>）单击“开始”选项</a:t>
            </a:r>
            <a:r>
              <a:rPr lang="zh-CN" altLang="zh-CN" sz="1600" dirty="0" smtClean="0"/>
              <a:t>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“段落”</a:t>
            </a:r>
            <a:r>
              <a:rPr lang="zh-CN" altLang="en-US" sz="1600" dirty="0" smtClean="0"/>
              <a:t>选项</a:t>
            </a:r>
            <a:r>
              <a:rPr lang="zh-CN" altLang="zh-CN" sz="1600" dirty="0" smtClean="0"/>
              <a:t>组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“边框线”</a:t>
            </a:r>
            <a:r>
              <a:rPr lang="zh-CN" altLang="zh-CN" sz="1600" dirty="0"/>
              <a:t>按钮右侧的三角按钮，在展开的列表中选择“无框线”按钮。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dirty="0"/>
          </a:p>
        </p:txBody>
      </p:sp>
      <p:pic>
        <p:nvPicPr>
          <p:cNvPr id="13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18" y="540611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686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6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6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0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87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6874" name="内容占位符 11"/>
          <p:cNvSpPr>
            <a:spLocks noGrp="1"/>
          </p:cNvSpPr>
          <p:nvPr>
            <p:ph sz="quarter" idx="4294967295"/>
          </p:nvPr>
        </p:nvSpPr>
        <p:spPr>
          <a:xfrm>
            <a:off x="685800" y="1412875"/>
            <a:ext cx="7702550" cy="4335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dirty="0" smtClean="0"/>
          </a:p>
          <a:p>
            <a:pPr eaLnBrk="1" hangingPunct="1">
              <a:buFontTx/>
              <a:buNone/>
            </a:pPr>
            <a:endParaRPr lang="en-US" altLang="zh-CN" sz="2200" dirty="0" smtClean="0"/>
          </a:p>
          <a:p>
            <a:pPr eaLnBrk="1" hangingPunct="1">
              <a:buFontTx/>
              <a:buNone/>
            </a:pPr>
            <a:r>
              <a:rPr lang="en-US" altLang="zh-CN" sz="2400" dirty="0" smtClean="0"/>
              <a:t>      </a:t>
            </a:r>
          </a:p>
        </p:txBody>
      </p:sp>
      <p:sp>
        <p:nvSpPr>
          <p:cNvPr id="36875" name="矩形 10"/>
          <p:cNvSpPr>
            <a:spLocks noChangeArrowheads="1"/>
          </p:cNvSpPr>
          <p:nvPr/>
        </p:nvSpPr>
        <p:spPr bwMode="auto">
          <a:xfrm>
            <a:off x="1104900" y="1755775"/>
            <a:ext cx="7205663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2.  </a:t>
            </a:r>
            <a:r>
              <a:rPr lang="zh-CN" altLang="en-US" sz="1800" b="1" dirty="0" smtClean="0"/>
              <a:t>删除页眉回车符</a:t>
            </a:r>
            <a:r>
              <a:rPr lang="en-US" altLang="zh-CN" sz="1800" b="1" dirty="0" smtClean="0"/>
              <a:t>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/>
              <a:t>       利用上述方法删除页眉的横线后，会发现页眉处还有一个回车符，如果想把这个回车符也删掉的话，可按以下方法操作</a:t>
            </a:r>
            <a:r>
              <a:rPr lang="zh-CN" altLang="zh-CN" sz="1600" dirty="0" smtClean="0"/>
              <a:t>。</a:t>
            </a:r>
            <a:endParaRPr lang="zh-CN" altLang="zh-CN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       </a:t>
            </a:r>
            <a:r>
              <a:rPr lang="zh-CN" altLang="zh-CN" sz="1600" dirty="0"/>
              <a:t>操作方法：</a:t>
            </a:r>
            <a:r>
              <a:rPr lang="en-US" altLang="zh-CN" sz="1600" dirty="0"/>
              <a:t>      </a:t>
            </a:r>
            <a:endParaRPr lang="zh-CN" altLang="zh-CN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      </a:t>
            </a:r>
            <a:r>
              <a:rPr lang="zh-CN" altLang="zh-CN" sz="1600" dirty="0"/>
              <a:t>（</a:t>
            </a:r>
            <a:r>
              <a:rPr lang="en-US" altLang="zh-CN" sz="1600" dirty="0"/>
              <a:t>1</a:t>
            </a:r>
            <a:r>
              <a:rPr lang="zh-CN" altLang="zh-CN" sz="1600" dirty="0"/>
              <a:t>）选中页眉中</a:t>
            </a:r>
            <a:r>
              <a:rPr lang="zh-CN" altLang="zh-CN" sz="1600" dirty="0" smtClean="0"/>
              <a:t>的</a:t>
            </a:r>
            <a:r>
              <a:rPr lang="zh-CN" altLang="en-US" sz="1600" dirty="0"/>
              <a:t>回车符</a:t>
            </a:r>
            <a:r>
              <a:rPr lang="zh-CN" altLang="zh-CN" sz="1600" dirty="0" smtClean="0"/>
              <a:t>。</a:t>
            </a:r>
            <a:endParaRPr lang="zh-CN" altLang="zh-CN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      </a:t>
            </a:r>
            <a:r>
              <a:rPr lang="zh-CN" altLang="zh-CN" sz="1600" dirty="0"/>
              <a:t>（</a:t>
            </a:r>
            <a:r>
              <a:rPr lang="en-US" altLang="zh-CN" sz="1600" dirty="0"/>
              <a:t>2</a:t>
            </a:r>
            <a:r>
              <a:rPr lang="zh-CN" altLang="zh-CN" sz="1600" dirty="0"/>
              <a:t>）单击“开始”选项</a:t>
            </a:r>
            <a:r>
              <a:rPr lang="zh-CN" altLang="zh-CN" sz="1600" dirty="0" smtClean="0"/>
              <a:t>卡</a:t>
            </a:r>
            <a:r>
              <a:rPr lang="en-US" altLang="zh-CN" sz="1600" dirty="0" smtClean="0">
                <a:latin typeface="仿宋_GB2312"/>
                <a:ea typeface="仿宋_GB2312"/>
              </a:rPr>
              <a:t>→</a:t>
            </a:r>
            <a:r>
              <a:rPr lang="zh-CN" altLang="zh-CN" sz="1600" dirty="0" smtClean="0"/>
              <a:t>“</a:t>
            </a:r>
            <a:r>
              <a:rPr lang="zh-CN" altLang="en-US" sz="1600" dirty="0" smtClean="0"/>
              <a:t>样式</a:t>
            </a:r>
            <a:r>
              <a:rPr lang="zh-CN" altLang="zh-CN" sz="1600" dirty="0" smtClean="0"/>
              <a:t>”</a:t>
            </a:r>
            <a:r>
              <a:rPr lang="zh-CN" altLang="en-US" sz="1600" dirty="0" smtClean="0"/>
              <a:t>选项</a:t>
            </a:r>
            <a:r>
              <a:rPr lang="zh-CN" altLang="zh-CN" sz="1600" dirty="0" smtClean="0"/>
              <a:t>组右</a:t>
            </a:r>
            <a:r>
              <a:rPr lang="zh-CN" altLang="en-US" sz="1600" dirty="0" smtClean="0"/>
              <a:t>下角</a:t>
            </a:r>
            <a:r>
              <a:rPr lang="zh-CN" altLang="zh-CN" sz="1600" dirty="0" smtClean="0"/>
              <a:t>的</a:t>
            </a:r>
            <a:r>
              <a:rPr lang="en-US" altLang="zh-CN" sz="1600" dirty="0" smtClean="0"/>
              <a:t>     </a:t>
            </a:r>
            <a:r>
              <a:rPr lang="zh-CN" altLang="zh-CN" sz="1600" dirty="0" smtClean="0"/>
              <a:t>按钮</a:t>
            </a:r>
            <a:r>
              <a:rPr lang="zh-CN" altLang="zh-CN" sz="1600" dirty="0"/>
              <a:t>，</a:t>
            </a:r>
            <a:r>
              <a:rPr lang="zh-CN" altLang="zh-CN" sz="1600" dirty="0" smtClean="0"/>
              <a:t>在</a:t>
            </a:r>
            <a:r>
              <a:rPr lang="zh-CN" altLang="en-US" sz="1600" dirty="0" smtClean="0"/>
              <a:t>打</a:t>
            </a:r>
            <a:r>
              <a:rPr lang="zh-CN" altLang="zh-CN" sz="1600" dirty="0" smtClean="0"/>
              <a:t>开的</a:t>
            </a:r>
            <a:r>
              <a:rPr lang="zh-CN" altLang="en-US" sz="1600" dirty="0" smtClean="0"/>
              <a:t>样式</a:t>
            </a:r>
            <a:r>
              <a:rPr lang="zh-CN" altLang="zh-CN" sz="1600" dirty="0" smtClean="0"/>
              <a:t>列表</a:t>
            </a:r>
            <a:r>
              <a:rPr lang="zh-CN" altLang="zh-CN" sz="1600" dirty="0"/>
              <a:t>中选择</a:t>
            </a:r>
            <a:r>
              <a:rPr lang="zh-CN" altLang="zh-CN" sz="1600" dirty="0" smtClean="0"/>
              <a:t>“</a:t>
            </a:r>
            <a:r>
              <a:rPr lang="zh-CN" altLang="en-US" sz="1600" dirty="0" smtClean="0"/>
              <a:t>全部清除</a:t>
            </a:r>
            <a:r>
              <a:rPr lang="zh-CN" altLang="zh-CN" sz="1600" dirty="0" smtClean="0"/>
              <a:t>”</a:t>
            </a:r>
            <a:r>
              <a:rPr lang="zh-CN" altLang="en-US" sz="1600" dirty="0" smtClean="0"/>
              <a:t>项</a:t>
            </a:r>
            <a:r>
              <a:rPr lang="zh-CN" altLang="zh-CN" sz="1600" dirty="0" smtClean="0"/>
              <a:t>。</a:t>
            </a:r>
            <a:endParaRPr lang="zh-CN" altLang="zh-CN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dirty="0"/>
          </a:p>
        </p:txBody>
      </p:sp>
      <p:pic>
        <p:nvPicPr>
          <p:cNvPr id="36876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8" y="551497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6" t="18056" r="10953" b="79985"/>
          <a:stretch/>
        </p:blipFill>
        <p:spPr bwMode="auto">
          <a:xfrm>
            <a:off x="6516216" y="3717032"/>
            <a:ext cx="26248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4723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latin typeface="Arial" charset="0"/>
            </a:endParaRPr>
          </a:p>
        </p:txBody>
      </p:sp>
      <p:sp>
        <p:nvSpPr>
          <p:cNvPr id="3789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789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789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7894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789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789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7897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五、项目小结</a:t>
            </a:r>
          </a:p>
        </p:txBody>
      </p:sp>
      <p:sp>
        <p:nvSpPr>
          <p:cNvPr id="22538" name="内容占位符 11"/>
          <p:cNvSpPr>
            <a:spLocks noGrp="1"/>
          </p:cNvSpPr>
          <p:nvPr>
            <p:ph sz="quarter" idx="4294967295"/>
          </p:nvPr>
        </p:nvSpPr>
        <p:spPr>
          <a:xfrm>
            <a:off x="857821" y="1287463"/>
            <a:ext cx="7674619" cy="50942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400" dirty="0" smtClean="0"/>
              <a:t>       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zh-CN" sz="2400" dirty="0"/>
              <a:t> </a:t>
            </a:r>
            <a:r>
              <a:rPr lang="en-US" altLang="zh-CN" sz="2000" dirty="0" smtClean="0"/>
              <a:t>      </a:t>
            </a:r>
            <a:r>
              <a:rPr lang="zh-CN" altLang="zh-CN" sz="2200" b="1" dirty="0" smtClean="0"/>
              <a:t>通过</a:t>
            </a:r>
            <a:r>
              <a:rPr lang="zh-CN" altLang="en-US" sz="2200" b="1" dirty="0" smtClean="0"/>
              <a:t>制作竞聘简历</a:t>
            </a:r>
            <a:r>
              <a:rPr lang="zh-CN" altLang="zh-CN" sz="2200" b="1" dirty="0" smtClean="0"/>
              <a:t>，</a:t>
            </a:r>
            <a:r>
              <a:rPr lang="zh-CN" altLang="zh-CN" sz="2200" b="1" dirty="0"/>
              <a:t>不仅学习了</a:t>
            </a:r>
            <a:r>
              <a:rPr lang="zh-CN" altLang="zh-CN" sz="2200" b="1" dirty="0" smtClean="0"/>
              <a:t>文</a:t>
            </a:r>
            <a:r>
              <a:rPr lang="zh-CN" altLang="en-US" sz="2200" b="1" dirty="0" smtClean="0"/>
              <a:t>档</a:t>
            </a:r>
            <a:r>
              <a:rPr lang="zh-CN" altLang="zh-CN" sz="2200" b="1" dirty="0" smtClean="0"/>
              <a:t>页面</a:t>
            </a:r>
            <a:r>
              <a:rPr lang="zh-CN" altLang="zh-CN" sz="2200" b="1" dirty="0"/>
              <a:t>属性（纸张大小、页边距等）设置，文档</a:t>
            </a:r>
            <a:r>
              <a:rPr lang="zh-CN" altLang="zh-CN" sz="2200" b="1" dirty="0" smtClean="0"/>
              <a:t>版</a:t>
            </a:r>
            <a:r>
              <a:rPr lang="zh-CN" altLang="en-US" sz="2200" b="1" dirty="0" smtClean="0"/>
              <a:t>面</a:t>
            </a:r>
            <a:r>
              <a:rPr lang="zh-CN" altLang="en-US" sz="2200" b="1" dirty="0"/>
              <a:t>设计</a:t>
            </a:r>
            <a:r>
              <a:rPr lang="zh-CN" altLang="zh-CN" sz="2200" b="1" dirty="0" smtClean="0"/>
              <a:t>，还</a:t>
            </a:r>
            <a:r>
              <a:rPr lang="zh-CN" altLang="en-US" sz="2200" b="1" dirty="0" smtClean="0"/>
              <a:t>学习了</a:t>
            </a:r>
            <a:r>
              <a:rPr lang="zh-CN" altLang="zh-CN" sz="2200" b="1" dirty="0" smtClean="0"/>
              <a:t>创建</a:t>
            </a:r>
            <a:r>
              <a:rPr lang="zh-CN" altLang="zh-CN" sz="2200" b="1" dirty="0"/>
              <a:t>与编辑简单规范表格，同时</a:t>
            </a:r>
            <a:r>
              <a:rPr lang="zh-CN" altLang="zh-CN" sz="2200" b="1" dirty="0" smtClean="0"/>
              <a:t>也</a:t>
            </a:r>
            <a:r>
              <a:rPr lang="zh-CN" altLang="en-US" sz="2200" b="1" dirty="0" smtClean="0"/>
              <a:t>感受</a:t>
            </a:r>
            <a:r>
              <a:rPr lang="zh-CN" altLang="zh-CN" sz="2200" b="1" dirty="0" smtClean="0"/>
              <a:t>了</a:t>
            </a:r>
            <a:r>
              <a:rPr lang="en-US" altLang="zh-CN" sz="2200" b="1" dirty="0"/>
              <a:t>Word</a:t>
            </a:r>
            <a:r>
              <a:rPr lang="en-US" altLang="zh-CN" sz="2200" b="1" dirty="0" smtClean="0"/>
              <a:t>2010</a:t>
            </a:r>
            <a:r>
              <a:rPr lang="zh-CN" altLang="en-US" sz="2200" b="1" dirty="0" smtClean="0"/>
              <a:t>强大的美化</a:t>
            </a:r>
            <a:r>
              <a:rPr lang="zh-CN" altLang="zh-CN" sz="2200" b="1" dirty="0" smtClean="0"/>
              <a:t>修饰功能</a:t>
            </a:r>
            <a:r>
              <a:rPr lang="zh-CN" altLang="zh-CN" sz="2200" b="1" dirty="0"/>
              <a:t>，</a:t>
            </a:r>
            <a:r>
              <a:rPr lang="zh-CN" altLang="zh-CN" sz="2200" b="1" dirty="0" smtClean="0"/>
              <a:t>通过相关</a:t>
            </a:r>
            <a:r>
              <a:rPr lang="zh-CN" altLang="zh-CN" sz="2200" b="1" dirty="0"/>
              <a:t>技能的</a:t>
            </a:r>
            <a:r>
              <a:rPr lang="zh-CN" altLang="zh-CN" sz="2200" b="1" dirty="0" smtClean="0"/>
              <a:t>拓展，</a:t>
            </a:r>
            <a:r>
              <a:rPr lang="zh-CN" altLang="zh-CN" sz="2200" b="1" dirty="0"/>
              <a:t>我们还</a:t>
            </a:r>
            <a:r>
              <a:rPr lang="zh-CN" altLang="zh-CN" sz="2200" b="1" dirty="0" smtClean="0"/>
              <a:t>掌握</a:t>
            </a:r>
            <a:r>
              <a:rPr lang="zh-CN" altLang="en-US" sz="2200" b="1" dirty="0" smtClean="0"/>
              <a:t>了</a:t>
            </a:r>
            <a:r>
              <a:rPr lang="en-US" altLang="zh-CN" sz="2200" b="1" dirty="0" smtClean="0"/>
              <a:t>Word2010</a:t>
            </a:r>
            <a:r>
              <a:rPr lang="zh-CN" altLang="zh-CN" sz="2200" b="1" dirty="0" smtClean="0"/>
              <a:t>中</a:t>
            </a:r>
            <a:r>
              <a:rPr lang="zh-CN" altLang="en-US" sz="2200" b="1" dirty="0" smtClean="0"/>
              <a:t>一些</a:t>
            </a:r>
            <a:r>
              <a:rPr lang="zh-CN" altLang="zh-CN" sz="2200" b="1" dirty="0" smtClean="0"/>
              <a:t>排版技巧</a:t>
            </a:r>
            <a:r>
              <a:rPr lang="zh-CN" altLang="en-US" sz="2200" b="1" dirty="0" smtClean="0"/>
              <a:t>，</a:t>
            </a:r>
            <a:r>
              <a:rPr lang="zh-CN" altLang="zh-CN" sz="2200" b="1" dirty="0" smtClean="0"/>
              <a:t>对</a:t>
            </a:r>
            <a:r>
              <a:rPr lang="zh-CN" altLang="zh-CN" sz="2200" b="1" dirty="0"/>
              <a:t>我们以后学习和工作</a:t>
            </a:r>
            <a:r>
              <a:rPr lang="zh-CN" altLang="zh-CN" sz="2200" b="1" dirty="0" smtClean="0"/>
              <a:t>中</a:t>
            </a:r>
            <a:r>
              <a:rPr lang="zh-CN" altLang="en-US" sz="2200" b="1" dirty="0" smtClean="0"/>
              <a:t>制作类似文档</a:t>
            </a:r>
            <a:r>
              <a:rPr lang="zh-CN" altLang="zh-CN" sz="2200" b="1" dirty="0" smtClean="0"/>
              <a:t>如</a:t>
            </a:r>
            <a:r>
              <a:rPr lang="zh-CN" altLang="en-US" sz="2200" b="1" dirty="0" smtClean="0"/>
              <a:t>日历、</a:t>
            </a:r>
            <a:r>
              <a:rPr lang="zh-CN" altLang="zh-CN" sz="2200" b="1" dirty="0" smtClean="0"/>
              <a:t>文摘周报</a:t>
            </a:r>
            <a:r>
              <a:rPr lang="zh-CN" altLang="en-US" sz="2200" b="1" dirty="0" smtClean="0"/>
              <a:t>、</a:t>
            </a:r>
            <a:r>
              <a:rPr lang="zh-CN" altLang="zh-CN" sz="2200" b="1" dirty="0" smtClean="0"/>
              <a:t>家乡</a:t>
            </a:r>
            <a:r>
              <a:rPr lang="zh-CN" altLang="zh-CN" sz="2200" b="1" dirty="0"/>
              <a:t>美食介绍</a:t>
            </a:r>
            <a:r>
              <a:rPr lang="zh-CN" altLang="zh-CN" sz="2200" b="1" dirty="0" smtClean="0"/>
              <a:t>书</a:t>
            </a:r>
            <a:r>
              <a:rPr lang="zh-CN" altLang="en-US" sz="2200" b="1" dirty="0" smtClean="0"/>
              <a:t>、</a:t>
            </a:r>
            <a:r>
              <a:rPr lang="zh-CN" altLang="zh-CN" sz="2200" b="1" dirty="0" smtClean="0"/>
              <a:t>班级</a:t>
            </a:r>
            <a:r>
              <a:rPr lang="zh-CN" altLang="zh-CN" sz="2200" b="1" dirty="0"/>
              <a:t>风采介绍，学校介绍等打下良好的基础。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2000" dirty="0" smtClean="0"/>
              <a:t>           </a:t>
            </a:r>
            <a:r>
              <a:rPr lang="en-US" altLang="zh-CN" sz="2400" dirty="0" smtClean="0"/>
              <a:t>      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latin typeface="Arial" charset="0"/>
            </a:endParaRPr>
          </a:p>
        </p:txBody>
      </p:sp>
      <p:sp>
        <p:nvSpPr>
          <p:cNvPr id="3891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21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六、创新作业</a:t>
            </a:r>
          </a:p>
        </p:txBody>
      </p:sp>
      <p:sp>
        <p:nvSpPr>
          <p:cNvPr id="38922" name="内容占位符 11"/>
          <p:cNvSpPr>
            <a:spLocks noGrp="1"/>
          </p:cNvSpPr>
          <p:nvPr>
            <p:ph sz="quarter" idx="4294967295"/>
          </p:nvPr>
        </p:nvSpPr>
        <p:spPr>
          <a:xfrm>
            <a:off x="827088" y="1555750"/>
            <a:ext cx="4103687" cy="4681538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buFontTx/>
              <a:buNone/>
            </a:pPr>
            <a:r>
              <a:rPr lang="zh-CN" altLang="zh-CN" sz="2400" b="1" dirty="0" smtClean="0">
                <a:latin typeface="仿宋_GB2312" pitchFamily="49" charset="-122"/>
                <a:ea typeface="仿宋_GB2312" pitchFamily="49" charset="-122"/>
              </a:rPr>
              <a:t>设计制作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7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8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9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月日历</a:t>
            </a:r>
            <a:endParaRPr lang="en-US" altLang="zh-CN" sz="2400" b="1" dirty="0" smtClean="0">
              <a:latin typeface="仿宋_GB2312" pitchFamily="49" charset="-122"/>
              <a:ea typeface="仿宋_GB2312" pitchFamily="49" charset="-122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zh-CN" altLang="zh-CN" sz="2200" dirty="0" smtClean="0">
                <a:latin typeface="仿宋_GB2312" pitchFamily="49" charset="-122"/>
                <a:ea typeface="仿宋_GB2312" pitchFamily="49" charset="-122"/>
              </a:rPr>
              <a:t>要求如下：</a:t>
            </a:r>
            <a:endParaRPr lang="en-US" altLang="zh-CN" sz="2200" dirty="0" smtClean="0">
              <a:latin typeface="仿宋_GB2312" pitchFamily="49" charset="-122"/>
              <a:ea typeface="仿宋_GB2312" pitchFamily="49" charset="-122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zh-CN" altLang="en-US" sz="2200" dirty="0" smtClean="0">
                <a:latin typeface="仿宋_GB2312" pitchFamily="49" charset="-122"/>
                <a:ea typeface="仿宋_GB2312" pitchFamily="49" charset="-122"/>
              </a:rPr>
              <a:t>    通过设置表格、边框和底纹、项目符号、分栏、首字下沉、页面边框、页面颜色、页眉、页码等制作样文所示的日历</a:t>
            </a:r>
            <a:r>
              <a:rPr lang="zh-CN" altLang="en-US" sz="2400" dirty="0"/>
              <a:t>。</a:t>
            </a:r>
            <a:r>
              <a:rPr lang="en-US" altLang="zh-CN" sz="2400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4522"/>
            <a:ext cx="3210902" cy="45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3" y="523875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latin typeface="Arial" charset="0"/>
            </a:endParaRPr>
          </a:p>
        </p:txBody>
      </p:sp>
      <p:sp>
        <p:nvSpPr>
          <p:cNvPr id="3891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1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8921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六、创新作业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7731"/>
            <a:ext cx="3267079" cy="46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66" y="1524422"/>
            <a:ext cx="3259442" cy="46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6572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303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14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48" name="矩形 8"/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49" name="矩形 9"/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50" name="矩形 10"/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51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52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53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二、项目分析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3" t="14477" r="33928" b="11329"/>
          <a:stretch/>
        </p:blipFill>
        <p:spPr bwMode="auto">
          <a:xfrm>
            <a:off x="4775211" y="1412776"/>
            <a:ext cx="3329499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10981" r="32381" b="6933"/>
          <a:stretch/>
        </p:blipFill>
        <p:spPr bwMode="auto">
          <a:xfrm>
            <a:off x="1403648" y="1412776"/>
            <a:ext cx="3330000" cy="47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 bwMode="auto">
          <a:xfrm>
            <a:off x="539750" y="1196975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latin typeface="Arial" charset="0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gray">
          <a:xfrm>
            <a:off x="4727575" y="2427288"/>
            <a:ext cx="3352800" cy="2286000"/>
          </a:xfrm>
          <a:prstGeom prst="roundRect">
            <a:avLst>
              <a:gd name="adj" fmla="val 10347"/>
            </a:avLst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1200150" y="2427288"/>
            <a:ext cx="3352800" cy="2286000"/>
          </a:xfrm>
          <a:prstGeom prst="roundRect">
            <a:avLst>
              <a:gd name="adj" fmla="val 10347"/>
            </a:avLst>
          </a:prstGeom>
          <a:solidFill>
            <a:schemeClr val="accent5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790950" y="1589088"/>
            <a:ext cx="790575" cy="1976437"/>
            <a:chOff x="2304" y="1344"/>
            <a:chExt cx="498" cy="1245"/>
          </a:xfrm>
        </p:grpSpPr>
        <p:sp>
          <p:nvSpPr>
            <p:cNvPr id="27" name="Freeform 6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</a:endParaRPr>
            </a:p>
          </p:txBody>
        </p:sp>
      </p:grpSp>
      <p:sp>
        <p:nvSpPr>
          <p:cNvPr id="8198" name="Text Box 9"/>
          <p:cNvSpPr txBox="1">
            <a:spLocks noChangeArrowheads="1"/>
          </p:cNvSpPr>
          <p:nvPr/>
        </p:nvSpPr>
        <p:spPr bwMode="gray">
          <a:xfrm>
            <a:off x="1287463" y="3122613"/>
            <a:ext cx="2881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>
                <a:latin typeface="楷体_GB2312" pitchFamily="49" charset="-122"/>
                <a:ea typeface="楷体_GB2312" pitchFamily="49" charset="-122"/>
              </a:rPr>
              <a:t>如何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制作</a:t>
            </a:r>
            <a:r>
              <a:rPr lang="zh-CN" altLang="zh-CN" sz="2800" b="1">
                <a:latin typeface="楷体_GB2312" pitchFamily="49" charset="-122"/>
                <a:ea typeface="楷体_GB2312" pitchFamily="49" charset="-122"/>
              </a:rPr>
              <a:t>一份优质的竞聘简历呢？</a:t>
            </a:r>
          </a:p>
        </p:txBody>
      </p:sp>
      <p:grpSp>
        <p:nvGrpSpPr>
          <p:cNvPr id="8199" name="Group 10"/>
          <p:cNvGrpSpPr>
            <a:grpSpLocks/>
          </p:cNvGrpSpPr>
          <p:nvPr/>
        </p:nvGrpSpPr>
        <p:grpSpPr bwMode="auto">
          <a:xfrm>
            <a:off x="4705350" y="1557338"/>
            <a:ext cx="790575" cy="1976437"/>
            <a:chOff x="2880" y="1344"/>
            <a:chExt cx="498" cy="1245"/>
          </a:xfrm>
        </p:grpSpPr>
        <p:sp>
          <p:nvSpPr>
            <p:cNvPr id="34" name="Freeform 11"/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8200" name="Text Box 9"/>
          <p:cNvSpPr txBox="1">
            <a:spLocks noChangeArrowheads="1"/>
          </p:cNvSpPr>
          <p:nvPr/>
        </p:nvSpPr>
        <p:spPr bwMode="gray">
          <a:xfrm>
            <a:off x="5286375" y="2625725"/>
            <a:ext cx="27987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方法：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利用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Word 2010</a:t>
            </a:r>
            <a:r>
              <a:rPr lang="zh-CN" altLang="zh-CN" sz="2400" b="1">
                <a:latin typeface="楷体_GB2312" pitchFamily="49" charset="-122"/>
                <a:ea typeface="楷体_GB2312" pitchFamily="49" charset="-122"/>
              </a:rPr>
              <a:t>文档版面设计与简单表格制作功能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来制作简历。</a:t>
            </a:r>
            <a:endParaRPr lang="zh-CN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01" name="矩形 36"/>
          <p:cNvSpPr>
            <a:spLocks noChangeArrowheads="1"/>
          </p:cNvSpPr>
          <p:nvPr/>
        </p:nvSpPr>
        <p:spPr bwMode="auto">
          <a:xfrm>
            <a:off x="4106863" y="5084763"/>
            <a:ext cx="176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word</a:t>
            </a:r>
            <a:endParaRPr lang="zh-CN" altLang="en-US" sz="2800" b="1">
              <a:solidFill>
                <a:srgbClr val="C0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9" name="下弧形箭头 38"/>
          <p:cNvSpPr/>
          <p:nvPr/>
        </p:nvSpPr>
        <p:spPr>
          <a:xfrm rot="1916879">
            <a:off x="2678113" y="4946650"/>
            <a:ext cx="1219200" cy="482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下弧形箭头 40"/>
          <p:cNvSpPr/>
          <p:nvPr/>
        </p:nvSpPr>
        <p:spPr>
          <a:xfrm rot="18311239">
            <a:off x="6044407" y="4920456"/>
            <a:ext cx="1081088" cy="4476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二、项目分析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latin typeface="Arial" charset="0"/>
            </a:endParaRPr>
          </a:p>
        </p:txBody>
      </p:sp>
      <p:sp>
        <p:nvSpPr>
          <p:cNvPr id="9219" name="内容占位符 11"/>
          <p:cNvSpPr>
            <a:spLocks noGrp="1"/>
          </p:cNvSpPr>
          <p:nvPr>
            <p:ph sz="quarter" idx="4294967295"/>
          </p:nvPr>
        </p:nvSpPr>
        <p:spPr>
          <a:xfrm>
            <a:off x="967928" y="1735832"/>
            <a:ext cx="7564512" cy="3925416"/>
          </a:xfrm>
        </p:spPr>
        <p:txBody>
          <a:bodyPr/>
          <a:lstStyle/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dirty="0" smtClean="0">
                <a:latin typeface="宋体" pitchFamily="2" charset="-122"/>
              </a:rPr>
              <a:t>本项目综合概括起来可分为三个任务：</a:t>
            </a: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任务</a:t>
            </a:r>
            <a:r>
              <a:rPr lang="en-US" altLang="zh-CN" sz="1800" b="1" dirty="0" smtClean="0"/>
              <a:t>1</a:t>
            </a:r>
            <a:r>
              <a:rPr lang="zh-CN" altLang="zh-CN" sz="1800" b="1" dirty="0" smtClean="0"/>
              <a:t>：封面</a:t>
            </a:r>
            <a:r>
              <a:rPr lang="zh-CN" altLang="en-US" sz="1800" b="1" dirty="0"/>
              <a:t>制作</a:t>
            </a:r>
            <a:endParaRPr lang="zh-CN" altLang="zh-CN" sz="1800" dirty="0" smtClean="0"/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宋体" pitchFamily="2" charset="-122"/>
              </a:rPr>
              <a:t>利用项目七介绍的</a:t>
            </a:r>
            <a:r>
              <a:rPr lang="en-US" altLang="zh-CN" sz="1800" dirty="0" smtClean="0">
                <a:latin typeface="宋体" pitchFamily="2" charset="-122"/>
              </a:rPr>
              <a:t>word</a:t>
            </a:r>
            <a:r>
              <a:rPr lang="zh-CN" altLang="en-US" sz="1800" dirty="0">
                <a:latin typeface="宋体" pitchFamily="2" charset="-122"/>
              </a:rPr>
              <a:t>图文混排功能可以制作出各式各样的精美且具个性的封面</a:t>
            </a:r>
            <a:r>
              <a:rPr lang="zh-CN" altLang="en-US" sz="1800" dirty="0" smtClean="0">
                <a:latin typeface="宋体" pitchFamily="2" charset="-122"/>
              </a:rPr>
              <a:t>，本项目中封面的具体排版过程在此不做赘述。封面设计排版完成后，对封面进行页面设置，即完成了封面制作。</a:t>
            </a:r>
            <a:r>
              <a:rPr lang="en-US" altLang="zh-CN" sz="1800" dirty="0" smtClean="0">
                <a:latin typeface="宋体" pitchFamily="2" charset="-122"/>
              </a:rPr>
              <a:t>      </a:t>
            </a:r>
            <a:endParaRPr lang="en-US" altLang="zh-CN" sz="1800" dirty="0">
              <a:latin typeface="宋体" pitchFamily="2" charset="-122"/>
            </a:endParaRP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宋体" pitchFamily="2" charset="-122"/>
              </a:rPr>
              <a:t>1</a:t>
            </a:r>
            <a:r>
              <a:rPr lang="zh-CN" altLang="zh-CN" sz="1800" dirty="0" smtClean="0">
                <a:latin typeface="宋体" pitchFamily="2" charset="-122"/>
              </a:rPr>
              <a:t>．纸张</a:t>
            </a:r>
            <a:r>
              <a:rPr lang="zh-CN" altLang="zh-CN" sz="1800" dirty="0">
                <a:latin typeface="宋体" pitchFamily="2" charset="-122"/>
              </a:rPr>
              <a:t>大小的设置</a:t>
            </a: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dirty="0" smtClean="0">
                <a:latin typeface="宋体" pitchFamily="2" charset="-122"/>
              </a:rPr>
              <a:t>设置纸型</a:t>
            </a:r>
            <a:r>
              <a:rPr lang="zh-CN" altLang="zh-CN" sz="1800" dirty="0">
                <a:latin typeface="宋体" pitchFamily="2" charset="-122"/>
              </a:rPr>
              <a:t>和纸张来源，默认为</a:t>
            </a:r>
            <a:r>
              <a:rPr lang="en-US" altLang="zh-CN" sz="1800" dirty="0">
                <a:latin typeface="宋体" pitchFamily="2" charset="-122"/>
              </a:rPr>
              <a:t>A4</a:t>
            </a:r>
            <a:r>
              <a:rPr lang="zh-CN" altLang="zh-CN" sz="1800" dirty="0">
                <a:latin typeface="宋体" pitchFamily="2" charset="-122"/>
              </a:rPr>
              <a:t>纸型，纸张来源为“默认纸盒”。</a:t>
            </a: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宋体" pitchFamily="2" charset="-122"/>
              </a:rPr>
              <a:t>2</a:t>
            </a:r>
            <a:r>
              <a:rPr lang="zh-CN" altLang="zh-CN" sz="1800" dirty="0" smtClean="0">
                <a:latin typeface="宋体" pitchFamily="2" charset="-122"/>
              </a:rPr>
              <a:t>．页边距</a:t>
            </a:r>
            <a:r>
              <a:rPr lang="zh-CN" altLang="zh-CN" sz="1800" dirty="0" smtClean="0"/>
              <a:t>的设置</a:t>
            </a: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设置页面中文本区和页边沿的距离，包括上、下、左、右页边距。</a:t>
            </a: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任务</a:t>
            </a:r>
            <a:r>
              <a:rPr lang="en-US" altLang="zh-CN" sz="1800" b="1" dirty="0" smtClean="0"/>
              <a:t>2</a:t>
            </a:r>
            <a:r>
              <a:rPr lang="zh-CN" altLang="zh-CN" sz="1800" b="1" dirty="0" smtClean="0"/>
              <a:t>：自荐信制作</a:t>
            </a:r>
            <a:endParaRPr lang="zh-CN" altLang="zh-CN" sz="1800" dirty="0" smtClean="0"/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en-US" sz="1800" dirty="0"/>
              <a:t>设置</a:t>
            </a:r>
            <a:r>
              <a:rPr lang="zh-CN" altLang="zh-CN" sz="1800" dirty="0" smtClean="0"/>
              <a:t>页眉、页脚、分栏、脚注、页面边框、</a:t>
            </a:r>
            <a:r>
              <a:rPr lang="zh-CN" altLang="en-US" sz="1800" dirty="0" smtClean="0"/>
              <a:t>页面颜色</a:t>
            </a:r>
            <a:r>
              <a:rPr lang="zh-CN" altLang="zh-CN" sz="1800" dirty="0" smtClean="0"/>
              <a:t>、项目符号和编号、页码、边框和底纹、首字下沉，使自荐信更加完整、规范。</a:t>
            </a:r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任务</a:t>
            </a:r>
            <a:r>
              <a:rPr lang="en-US" altLang="zh-CN" sz="1800" b="1" dirty="0" smtClean="0"/>
              <a:t>3</a:t>
            </a:r>
            <a:r>
              <a:rPr lang="zh-CN" altLang="zh-CN" sz="1800" b="1" dirty="0" smtClean="0"/>
              <a:t>：个人简历表格制作</a:t>
            </a:r>
            <a:endParaRPr lang="zh-CN" altLang="zh-CN" sz="1800" dirty="0" smtClean="0"/>
          </a:p>
          <a:p>
            <a:pPr marL="0" indent="432000"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创建</a:t>
            </a:r>
            <a:r>
              <a:rPr lang="zh-CN" altLang="en-US" sz="1800" dirty="0"/>
              <a:t>、</a:t>
            </a:r>
            <a:r>
              <a:rPr lang="zh-CN" altLang="zh-CN" sz="1800" dirty="0" smtClean="0"/>
              <a:t>编辑</a:t>
            </a:r>
            <a:r>
              <a:rPr lang="zh-CN" altLang="en-US" sz="1800" dirty="0"/>
              <a:t>并</a:t>
            </a:r>
            <a:r>
              <a:rPr lang="zh-CN" altLang="zh-CN" sz="1800" dirty="0" smtClean="0"/>
              <a:t>美化表格。</a:t>
            </a:r>
          </a:p>
        </p:txBody>
      </p:sp>
      <p:sp>
        <p:nvSpPr>
          <p:cNvPr id="9220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9221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9222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9223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9224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9225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9226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二、项目分析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sz="2000" dirty="0"/>
              <a:t> </a:t>
            </a:r>
            <a:endParaRPr lang="zh-CN" altLang="en-US" dirty="0"/>
          </a:p>
        </p:txBody>
      </p:sp>
      <p:sp>
        <p:nvSpPr>
          <p:cNvPr id="1024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6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24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pic>
        <p:nvPicPr>
          <p:cNvPr id="10250" name="Picture 17" descr="H:\课改资料\项目八：竞聘简历制作——Word 文档版面设计与简单表格制作\编书图示\纸张大小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988840"/>
            <a:ext cx="2764259" cy="4028131"/>
          </a:xfrm>
        </p:spPr>
      </p:pic>
      <p:sp>
        <p:nvSpPr>
          <p:cNvPr id="10251" name="矩形 1"/>
          <p:cNvSpPr>
            <a:spLocks noChangeArrowheads="1"/>
          </p:cNvSpPr>
          <p:nvPr/>
        </p:nvSpPr>
        <p:spPr bwMode="auto">
          <a:xfrm>
            <a:off x="1187624" y="1846565"/>
            <a:ext cx="38604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 dirty="0"/>
              <a:t>（一）</a:t>
            </a:r>
            <a:r>
              <a:rPr lang="zh-CN" altLang="en-US" sz="2000" b="1" dirty="0" smtClean="0"/>
              <a:t>封面</a:t>
            </a:r>
            <a:r>
              <a:rPr lang="zh-CN" altLang="en-US" sz="2000" b="1" dirty="0"/>
              <a:t>制作</a:t>
            </a:r>
            <a:endParaRPr lang="en-US" altLang="zh-CN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  1. </a:t>
            </a:r>
            <a:r>
              <a:rPr lang="zh-CN" altLang="zh-CN" sz="2000" b="1" dirty="0"/>
              <a:t>竞聘简历纸张大小的</a:t>
            </a:r>
            <a:r>
              <a:rPr lang="zh-CN" altLang="zh-CN" sz="2000" b="1" dirty="0" smtClean="0"/>
              <a:t>设置</a:t>
            </a:r>
            <a:endParaRPr lang="zh-CN" altLang="zh-CN" sz="2000" b="1" dirty="0"/>
          </a:p>
        </p:txBody>
      </p:sp>
      <p:pic>
        <p:nvPicPr>
          <p:cNvPr id="10252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29" y="531132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5" y="2705642"/>
            <a:ext cx="323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</a:rPr>
              <a:t>    </a:t>
            </a:r>
            <a:r>
              <a:rPr lang="zh-CN" altLang="zh-CN" dirty="0" smtClean="0">
                <a:latin typeface="宋体" panose="02010600030101010101" pitchFamily="2" charset="-122"/>
              </a:rPr>
              <a:t>单击</a:t>
            </a:r>
            <a:r>
              <a:rPr lang="zh-CN" altLang="zh-CN" dirty="0">
                <a:latin typeface="宋体" panose="02010600030101010101" pitchFamily="2" charset="-122"/>
              </a:rPr>
              <a:t>“页面布局”选项</a:t>
            </a:r>
            <a:r>
              <a:rPr lang="zh-CN" altLang="zh-CN" dirty="0" smtClean="0">
                <a:latin typeface="宋体" panose="02010600030101010101" pitchFamily="2" charset="-122"/>
              </a:rPr>
              <a:t>卡</a:t>
            </a:r>
            <a:r>
              <a:rPr lang="en-US" altLang="zh-CN" dirty="0" smtClean="0">
                <a:latin typeface="仿宋_GB2312"/>
                <a:ea typeface="仿宋_GB2312"/>
              </a:rPr>
              <a:t>→</a:t>
            </a:r>
            <a:r>
              <a:rPr lang="zh-CN" altLang="zh-CN" dirty="0" smtClean="0">
                <a:latin typeface="宋体" panose="02010600030101010101" pitchFamily="2" charset="-122"/>
              </a:rPr>
              <a:t>“页面设置”组</a:t>
            </a:r>
            <a:r>
              <a:rPr lang="en-US" altLang="zh-CN" dirty="0" smtClean="0">
                <a:latin typeface="仿宋_GB2312"/>
                <a:ea typeface="仿宋_GB2312"/>
              </a:rPr>
              <a:t>→</a:t>
            </a:r>
            <a:r>
              <a:rPr lang="zh-CN" altLang="zh-CN" dirty="0" smtClean="0">
                <a:latin typeface="宋体" panose="02010600030101010101" pitchFamily="2" charset="-122"/>
              </a:rPr>
              <a:t>“纸张大小”</a:t>
            </a:r>
            <a:r>
              <a:rPr lang="zh-CN" altLang="zh-CN" dirty="0">
                <a:latin typeface="宋体" panose="02010600030101010101" pitchFamily="2" charset="-122"/>
              </a:rPr>
              <a:t>按钮，在展开的“纸张大小”下拉列表</a:t>
            </a:r>
            <a:r>
              <a:rPr lang="zh-CN" altLang="zh-CN" dirty="0" smtClean="0">
                <a:latin typeface="宋体" panose="02010600030101010101" pitchFamily="2" charset="-122"/>
              </a:rPr>
              <a:t>中直接</a:t>
            </a:r>
            <a:r>
              <a:rPr lang="zh-CN" altLang="zh-CN" dirty="0">
                <a:latin typeface="宋体" panose="02010600030101010101" pitchFamily="2" charset="-122"/>
              </a:rPr>
              <a:t>选择纸型</a:t>
            </a:r>
            <a:r>
              <a:rPr lang="zh-CN" altLang="zh-CN" dirty="0" smtClean="0">
                <a:latin typeface="宋体" panose="02010600030101010101" pitchFamily="2" charset="-122"/>
              </a:rPr>
              <a:t>“</a:t>
            </a:r>
            <a:r>
              <a:rPr lang="en-US" altLang="zh-CN" dirty="0">
                <a:latin typeface="宋体" panose="02010600030101010101" pitchFamily="2" charset="-122"/>
              </a:rPr>
              <a:t>A4</a:t>
            </a:r>
            <a:r>
              <a:rPr lang="zh-CN" altLang="zh-CN" dirty="0" smtClean="0">
                <a:latin typeface="宋体" panose="02010600030101010101" pitchFamily="2" charset="-122"/>
              </a:rPr>
              <a:t>”</a:t>
            </a:r>
            <a:r>
              <a:rPr lang="zh-CN" altLang="en-US" dirty="0" smtClean="0">
                <a:latin typeface="宋体" panose="02010600030101010101" pitchFamily="2" charset="-122"/>
              </a:rPr>
              <a:t>，设置简历纸张大小为</a:t>
            </a:r>
            <a:r>
              <a:rPr lang="en-US" altLang="zh-CN" dirty="0" smtClean="0">
                <a:latin typeface="宋体" panose="02010600030101010101" pitchFamily="2" charset="-122"/>
              </a:rPr>
              <a:t>A4</a:t>
            </a:r>
            <a:r>
              <a:rPr lang="zh-CN" altLang="en-US" dirty="0" smtClean="0">
                <a:latin typeface="宋体" panose="02010600030101010101" pitchFamily="2" charset="-122"/>
              </a:rPr>
              <a:t>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126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0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3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1274" name="矩形 1"/>
          <p:cNvSpPr>
            <a:spLocks noChangeArrowheads="1"/>
          </p:cNvSpPr>
          <p:nvPr/>
        </p:nvSpPr>
        <p:spPr bwMode="auto">
          <a:xfrm>
            <a:off x="1403648" y="2107095"/>
            <a:ext cx="3500437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2000" b="1" dirty="0"/>
              <a:t>2</a:t>
            </a:r>
            <a:r>
              <a:rPr lang="zh-CN" altLang="zh-CN" sz="2000" b="1" dirty="0"/>
              <a:t>．竞聘简历页边距的设置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“页面布局”选项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“页面设置”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“页边距”</a:t>
            </a:r>
            <a:r>
              <a:rPr lang="zh-CN" altLang="zh-CN" sz="1800" dirty="0"/>
              <a:t>按钮</a:t>
            </a:r>
            <a:r>
              <a:rPr lang="zh-CN" altLang="zh-CN" sz="1800" dirty="0" smtClean="0"/>
              <a:t>，在</a:t>
            </a:r>
            <a:r>
              <a:rPr lang="zh-CN" altLang="zh-CN" sz="1800" dirty="0"/>
              <a:t>展开的列表中选择“普通”页边距样式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设置</a:t>
            </a:r>
            <a:r>
              <a:rPr lang="zh-CN" altLang="zh-CN" sz="1800" dirty="0" smtClean="0"/>
              <a:t>竞聘</a:t>
            </a:r>
            <a:r>
              <a:rPr lang="zh-CN" altLang="zh-CN" sz="1800" dirty="0"/>
              <a:t>简历的页边距</a:t>
            </a:r>
            <a:r>
              <a:rPr lang="zh-CN" altLang="zh-CN" sz="1800" dirty="0" smtClean="0"/>
              <a:t>，其</a:t>
            </a:r>
            <a:r>
              <a:rPr lang="zh-CN" altLang="zh-CN" sz="1800" dirty="0"/>
              <a:t>上、下页边距默认为</a:t>
            </a:r>
            <a:r>
              <a:rPr lang="en-US" altLang="zh-CN" sz="1800" dirty="0"/>
              <a:t>2.54</a:t>
            </a:r>
            <a:r>
              <a:rPr lang="zh-CN" altLang="zh-CN" sz="1800" dirty="0"/>
              <a:t>厘米，左、右页边距默认为</a:t>
            </a:r>
            <a:r>
              <a:rPr lang="en-US" altLang="zh-CN" sz="1800" dirty="0"/>
              <a:t>3.18</a:t>
            </a:r>
            <a:r>
              <a:rPr lang="zh-CN" altLang="zh-CN" sz="1800" dirty="0" smtClean="0"/>
              <a:t>厘米。</a:t>
            </a:r>
            <a:endParaRPr lang="zh-CN" altLang="en-US" sz="1800" dirty="0"/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032000"/>
            <a:ext cx="23764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2287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229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4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7" name="标题 7"/>
          <p:cNvSpPr>
            <a:spLocks noGrp="1"/>
          </p:cNvSpPr>
          <p:nvPr>
            <p:ph type="title" idx="4294967295"/>
          </p:nvPr>
        </p:nvSpPr>
        <p:spPr>
          <a:xfrm>
            <a:off x="-26988" y="33337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1071563" y="1484784"/>
            <a:ext cx="720725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 dirty="0"/>
              <a:t>（</a:t>
            </a:r>
            <a:r>
              <a:rPr lang="zh-CN" altLang="en-US" sz="2000" b="1" dirty="0"/>
              <a:t>二</a:t>
            </a:r>
            <a:r>
              <a:rPr lang="zh-CN" altLang="zh-CN" sz="2000" b="1" dirty="0"/>
              <a:t>）</a:t>
            </a:r>
            <a:r>
              <a:rPr lang="zh-CN" altLang="en-US" sz="2000" b="1" dirty="0"/>
              <a:t>自荐信制作</a:t>
            </a:r>
            <a:endParaRPr lang="en-US" altLang="zh-CN" sz="20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2000" b="1" dirty="0"/>
              <a:t>  1.</a:t>
            </a:r>
            <a:r>
              <a:rPr lang="zh-CN" altLang="zh-CN" sz="2000" b="1" dirty="0"/>
              <a:t>自荐信正文的</a:t>
            </a:r>
            <a:r>
              <a:rPr lang="zh-CN" altLang="zh-CN" sz="2000" b="1" dirty="0" smtClean="0"/>
              <a:t>第</a:t>
            </a:r>
            <a:r>
              <a:rPr lang="zh-CN" altLang="en-US" sz="2000" b="1" dirty="0" smtClean="0"/>
              <a:t>二</a:t>
            </a:r>
            <a:r>
              <a:rPr lang="zh-CN" altLang="zh-CN" sz="2000" b="1" dirty="0" smtClean="0"/>
              <a:t>段</a:t>
            </a:r>
            <a:r>
              <a:rPr lang="zh-CN" altLang="zh-CN" sz="2000" b="1" dirty="0"/>
              <a:t>设置首字下沉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光标</a:t>
            </a:r>
            <a:r>
              <a:rPr lang="zh-CN" altLang="zh-CN" sz="1800" dirty="0"/>
              <a:t>定位到正文的</a:t>
            </a:r>
            <a:r>
              <a:rPr lang="zh-CN" altLang="zh-CN" sz="1800" dirty="0" smtClean="0"/>
              <a:t>第</a:t>
            </a:r>
            <a:r>
              <a:rPr lang="zh-CN" altLang="en-US" sz="1800" dirty="0" smtClean="0"/>
              <a:t>二</a:t>
            </a:r>
            <a:r>
              <a:rPr lang="zh-CN" altLang="zh-CN" sz="1800" dirty="0" smtClean="0"/>
              <a:t>段</a:t>
            </a:r>
            <a:r>
              <a:rPr lang="zh-CN" altLang="en-US" sz="1800" dirty="0"/>
              <a:t>（ “我叫李娟</a:t>
            </a:r>
            <a:r>
              <a:rPr lang="en-US" altLang="zh-CN" sz="1800" dirty="0"/>
              <a:t>…….</a:t>
            </a:r>
            <a:r>
              <a:rPr lang="zh-CN" altLang="en-US" sz="1800" dirty="0"/>
              <a:t>我要竞选学生会外联部部长。”</a:t>
            </a:r>
            <a:r>
              <a:rPr lang="zh-CN" altLang="en-US" sz="1800" dirty="0" smtClean="0"/>
              <a:t>）</a:t>
            </a:r>
            <a:r>
              <a:rPr lang="zh-CN" altLang="en-US" sz="1800" dirty="0"/>
              <a:t>，</a:t>
            </a:r>
            <a:r>
              <a:rPr lang="zh-CN" altLang="zh-CN" sz="1800" dirty="0" smtClean="0"/>
              <a:t>单击</a:t>
            </a:r>
            <a:r>
              <a:rPr lang="zh-CN" altLang="zh-CN" sz="1800" dirty="0"/>
              <a:t>“插入”选项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“文本”</a:t>
            </a:r>
            <a:r>
              <a:rPr lang="zh-CN" altLang="zh-CN" sz="1800" dirty="0"/>
              <a:t>选项</a:t>
            </a:r>
            <a:r>
              <a:rPr lang="zh-CN" altLang="zh-CN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 “</a:t>
            </a:r>
            <a:r>
              <a:rPr lang="zh-CN" altLang="zh-CN" sz="1800" dirty="0"/>
              <a:t>首字下沉选项”</a:t>
            </a:r>
            <a:r>
              <a:rPr lang="zh-CN" altLang="zh-CN" sz="1800" dirty="0" smtClean="0"/>
              <a:t>选项</a:t>
            </a:r>
            <a:r>
              <a:rPr lang="zh-CN" altLang="en-US" sz="1800" dirty="0"/>
              <a:t>，</a:t>
            </a:r>
            <a:r>
              <a:rPr lang="zh-CN" altLang="zh-CN" sz="1800" dirty="0" smtClean="0"/>
              <a:t>在</a:t>
            </a:r>
            <a:r>
              <a:rPr lang="zh-CN" altLang="zh-CN" sz="1800" dirty="0"/>
              <a:t>弹出的“首字下沉”对话框中设置</a:t>
            </a:r>
            <a:r>
              <a:rPr lang="zh-CN" altLang="en-US" sz="1800" dirty="0" smtClean="0"/>
              <a:t>其中位置为</a:t>
            </a:r>
            <a:r>
              <a:rPr lang="zh-CN" altLang="zh-CN" sz="1800" dirty="0" smtClean="0"/>
              <a:t> “下沉”</a:t>
            </a:r>
            <a:r>
              <a:rPr lang="zh-CN" altLang="zh-CN" sz="1800" dirty="0"/>
              <a:t>，字体为“黑体”，下沉行数为</a:t>
            </a:r>
            <a:r>
              <a:rPr lang="zh-CN" altLang="zh-CN" sz="1800" dirty="0" smtClean="0"/>
              <a:t>“</a:t>
            </a:r>
            <a:r>
              <a:rPr lang="en-US" altLang="zh-CN" sz="1800" dirty="0" smtClean="0"/>
              <a:t>2</a:t>
            </a:r>
            <a:r>
              <a:rPr lang="zh-CN" altLang="zh-CN" sz="1800" dirty="0" smtClean="0"/>
              <a:t>” 。</a:t>
            </a:r>
            <a:r>
              <a:rPr lang="en-US" altLang="zh-CN" sz="1800" dirty="0" smtClean="0"/>
              <a:t> </a:t>
            </a:r>
            <a:endParaRPr lang="zh-CN" altLang="zh-CN" sz="1800" dirty="0"/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86" y="3454554"/>
            <a:ext cx="2949376" cy="27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6256" r="17619" b="60438"/>
          <a:stretch/>
        </p:blipFill>
        <p:spPr bwMode="auto">
          <a:xfrm>
            <a:off x="2464894" y="3454554"/>
            <a:ext cx="1567544" cy="232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3" y="5864477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2697</Words>
  <Application>Microsoft Office PowerPoint</Application>
  <PresentationFormat>全屏显示(4:3)</PresentationFormat>
  <Paragraphs>166</Paragraphs>
  <Slides>37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1_默认设计模板</vt:lpstr>
      <vt:lpstr>3_默认设计模板</vt:lpstr>
      <vt:lpstr> 项目九：竞聘简历制作                        </vt:lpstr>
      <vt:lpstr>一、项目情景</vt:lpstr>
      <vt:lpstr>二、项目分析</vt:lpstr>
      <vt:lpstr>二、项目分析</vt:lpstr>
      <vt:lpstr>二、项目分析</vt:lpstr>
      <vt:lpstr>二、项目分析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五、项目小结</vt:lpstr>
      <vt:lpstr>六、创新作业</vt:lpstr>
      <vt:lpstr>六、创新作业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dreamsummit</cp:lastModifiedBy>
  <cp:revision>177</cp:revision>
  <dcterms:created xsi:type="dcterms:W3CDTF">2012-01-16T03:54:55Z</dcterms:created>
  <dcterms:modified xsi:type="dcterms:W3CDTF">2018-02-25T07:30:35Z</dcterms:modified>
</cp:coreProperties>
</file>